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516" r:id="rId6"/>
    <p:sldMasterId id="2147493527" r:id="rId7"/>
    <p:sldMasterId id="2147493501" r:id="rId8"/>
    <p:sldMasterId id="2147493525" r:id="rId9"/>
    <p:sldMasterId id="2147493523" r:id="rId10"/>
    <p:sldMasterId id="2147493529" r:id="rId11"/>
    <p:sldMasterId id="2147493531" r:id="rId12"/>
    <p:sldMasterId id="2147493489" r:id="rId13"/>
    <p:sldMasterId id="2147493550" r:id="rId14"/>
  </p:sldMasterIdLst>
  <p:notesMasterIdLst>
    <p:notesMasterId r:id="rId37"/>
  </p:notesMasterIdLst>
  <p:handoutMasterIdLst>
    <p:handoutMasterId r:id="rId38"/>
  </p:handoutMasterIdLst>
  <p:sldIdLst>
    <p:sldId id="256" r:id="rId15"/>
    <p:sldId id="507" r:id="rId16"/>
    <p:sldId id="344" r:id="rId17"/>
    <p:sldId id="291" r:id="rId18"/>
    <p:sldId id="288" r:id="rId19"/>
    <p:sldId id="508" r:id="rId20"/>
    <p:sldId id="509" r:id="rId21"/>
    <p:sldId id="259" r:id="rId22"/>
    <p:sldId id="513" r:id="rId23"/>
    <p:sldId id="514" r:id="rId24"/>
    <p:sldId id="264" r:id="rId25"/>
    <p:sldId id="281" r:id="rId26"/>
    <p:sldId id="502" r:id="rId27"/>
    <p:sldId id="285" r:id="rId28"/>
    <p:sldId id="286" r:id="rId29"/>
    <p:sldId id="515" r:id="rId30"/>
    <p:sldId id="354" r:id="rId31"/>
    <p:sldId id="503" r:id="rId32"/>
    <p:sldId id="512" r:id="rId33"/>
    <p:sldId id="516" r:id="rId34"/>
    <p:sldId id="517" r:id="rId35"/>
    <p:sldId id="484" r:id="rId36"/>
  </p:sldIdLst>
  <p:sldSz cx="9144000" cy="5143500" type="screen16x9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7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5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/Assessments" id="{DADACA35-8151-4D69-96C9-12ED4031EEA5}">
          <p14:sldIdLst>
            <p14:sldId id="256"/>
            <p14:sldId id="507"/>
            <p14:sldId id="344"/>
            <p14:sldId id="291"/>
            <p14:sldId id="288"/>
            <p14:sldId id="508"/>
            <p14:sldId id="509"/>
            <p14:sldId id="259"/>
            <p14:sldId id="513"/>
            <p14:sldId id="514"/>
          </p14:sldIdLst>
        </p14:section>
        <p14:section name="Data Management" id="{9C38609B-7F4A-4391-BF73-331ECE291DA9}">
          <p14:sldIdLst>
            <p14:sldId id="264"/>
            <p14:sldId id="281"/>
            <p14:sldId id="502"/>
            <p14:sldId id="285"/>
            <p14:sldId id="286"/>
            <p14:sldId id="515"/>
          </p14:sldIdLst>
        </p14:section>
        <p14:section name="Project Planning" id="{B1BEEED3-2AF3-444D-9884-DCB8A09A6085}">
          <p14:sldIdLst>
            <p14:sldId id="354"/>
            <p14:sldId id="503"/>
            <p14:sldId id="512"/>
            <p14:sldId id="516"/>
            <p14:sldId id="517"/>
          </p14:sldIdLst>
        </p14:section>
        <p14:section name="Untitled Section" id="{38DF35B1-BAEE-4312-8487-CC57B5196577}">
          <p14:sldIdLst/>
        </p14:section>
        <p14:section name="Final Thoughts" id="{3F464E1D-0C5C-44CD-8773-62AC2CCA9F54}">
          <p14:sldIdLst>
            <p14:sldId id="4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Blanchett" initials="TB" lastIdx="48" clrIdx="0">
    <p:extLst>
      <p:ext uri="{19B8F6BF-5375-455C-9EA6-DF929625EA0E}">
        <p15:presenceInfo xmlns:p15="http://schemas.microsoft.com/office/powerpoint/2012/main" userId="S-1-5-21-747783077-73524250-3551200160-2109" providerId="AD"/>
      </p:ext>
    </p:extLst>
  </p:cmAuthor>
  <p:cmAuthor id="2" name="Mark Brunton" initials="MB" lastIdx="10" clrIdx="1">
    <p:extLst>
      <p:ext uri="{19B8F6BF-5375-455C-9EA6-DF929625EA0E}">
        <p15:presenceInfo xmlns:p15="http://schemas.microsoft.com/office/powerpoint/2012/main" userId="S::mbrunton@ourtrust.org::13d37c83-c9ce-419f-b537-80493c083902" providerId="AD"/>
      </p:ext>
    </p:extLst>
  </p:cmAuthor>
  <p:cmAuthor id="3" name="Owen Philip" initials="OP" lastIdx="1" clrIdx="2">
    <p:extLst>
      <p:ext uri="{19B8F6BF-5375-455C-9EA6-DF929625EA0E}">
        <p15:presenceInfo xmlns:p15="http://schemas.microsoft.com/office/powerpoint/2012/main" userId="S::ophilip@bchousing.org::2d8d1a9f-3f21-484f-b9f2-8b9a768b69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A7"/>
    <a:srgbClr val="00DEB9"/>
    <a:srgbClr val="00C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0145" autoAdjust="0"/>
  </p:normalViewPr>
  <p:slideViewPr>
    <p:cSldViewPr>
      <p:cViewPr varScale="1">
        <p:scale>
          <a:sx n="117" d="100"/>
          <a:sy n="117" d="100"/>
        </p:scale>
        <p:origin x="1470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8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commentAuthors" Target="commentAuthor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AEB000-CD07-4447-9A09-3223525B5247}" type="doc">
      <dgm:prSet loTypeId="urn:microsoft.com/office/officeart/2005/8/layout/gear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6608EF-96A8-4958-80D0-F584823DD54A}">
      <dgm:prSet phldrT="[Text]" custT="1"/>
      <dgm:spPr/>
      <dgm:t>
        <a:bodyPr/>
        <a:lstStyle/>
        <a:p>
          <a:r>
            <a:rPr lang="en-US" sz="1200" b="1" dirty="0">
              <a:latin typeface="Source Sans Pro" pitchFamily="34" charset="0"/>
            </a:rPr>
            <a:t>Repair Needs</a:t>
          </a:r>
        </a:p>
      </dgm:t>
    </dgm:pt>
    <dgm:pt modelId="{3D6848C0-0C6B-4712-9D6B-DC3D0D42B44D}" type="parTrans" cxnId="{A7C33839-FA14-4000-A081-3D138B4A62AB}">
      <dgm:prSet/>
      <dgm:spPr/>
      <dgm:t>
        <a:bodyPr/>
        <a:lstStyle/>
        <a:p>
          <a:endParaRPr lang="en-US" sz="1000"/>
        </a:p>
      </dgm:t>
    </dgm:pt>
    <dgm:pt modelId="{D4373863-C21E-4FAD-9D1E-EF4319002306}" type="sibTrans" cxnId="{A7C33839-FA14-4000-A081-3D138B4A62AB}">
      <dgm:prSet/>
      <dgm:spPr>
        <a:noFill/>
        <a:ln>
          <a:noFill/>
        </a:ln>
      </dgm:spPr>
      <dgm:t>
        <a:bodyPr/>
        <a:lstStyle/>
        <a:p>
          <a:endParaRPr lang="en-US" sz="1000"/>
        </a:p>
      </dgm:t>
    </dgm:pt>
    <dgm:pt modelId="{5E84C372-3C4E-45A1-95EC-D8D6A0922CCD}">
      <dgm:prSet phldrT="[Text]" custT="1"/>
      <dgm:spPr/>
      <dgm:t>
        <a:bodyPr/>
        <a:lstStyle/>
        <a:p>
          <a:r>
            <a:rPr lang="en-US" sz="1200" b="1" dirty="0">
              <a:latin typeface="Source Sans Pro" pitchFamily="34" charset="0"/>
            </a:rPr>
            <a:t>Building Lifespan</a:t>
          </a:r>
        </a:p>
      </dgm:t>
    </dgm:pt>
    <dgm:pt modelId="{88EF6645-5A61-428A-BA2E-4939643D6B15}" type="parTrans" cxnId="{3AC075ED-0E94-4527-87B7-51583F2907A6}">
      <dgm:prSet/>
      <dgm:spPr/>
      <dgm:t>
        <a:bodyPr/>
        <a:lstStyle/>
        <a:p>
          <a:endParaRPr lang="en-US" sz="1000"/>
        </a:p>
      </dgm:t>
    </dgm:pt>
    <dgm:pt modelId="{4E4283D2-0365-42A0-BF10-A4AB6B12F144}" type="sibTrans" cxnId="{3AC075ED-0E94-4527-87B7-51583F2907A6}">
      <dgm:prSet/>
      <dgm:spPr>
        <a:noFill/>
      </dgm:spPr>
      <dgm:t>
        <a:bodyPr/>
        <a:lstStyle/>
        <a:p>
          <a:endParaRPr lang="en-US" sz="1000"/>
        </a:p>
      </dgm:t>
    </dgm:pt>
    <dgm:pt modelId="{51347FE4-75BC-4E7F-886E-F81F010DB864}">
      <dgm:prSet phldrT="[Text]" custT="1"/>
      <dgm:spPr/>
      <dgm:t>
        <a:bodyPr/>
        <a:lstStyle/>
        <a:p>
          <a:r>
            <a:rPr lang="en-US" sz="1200" b="1" dirty="0">
              <a:latin typeface="Source Sans Pro" pitchFamily="34" charset="0"/>
            </a:rPr>
            <a:t>Safety</a:t>
          </a:r>
        </a:p>
      </dgm:t>
    </dgm:pt>
    <dgm:pt modelId="{DE0F5288-548A-489F-A64F-D9EF5096A0AF}" type="parTrans" cxnId="{FDB38D9A-E747-40DF-82CE-DFB0C345A789}">
      <dgm:prSet/>
      <dgm:spPr/>
      <dgm:t>
        <a:bodyPr/>
        <a:lstStyle/>
        <a:p>
          <a:endParaRPr lang="en-US" sz="1000"/>
        </a:p>
      </dgm:t>
    </dgm:pt>
    <dgm:pt modelId="{F7259A0F-9854-4B9F-AFC1-FA0FB2946C36}" type="sibTrans" cxnId="{FDB38D9A-E747-40DF-82CE-DFB0C345A789}">
      <dgm:prSet/>
      <dgm:spPr>
        <a:noFill/>
      </dgm:spPr>
      <dgm:t>
        <a:bodyPr/>
        <a:lstStyle/>
        <a:p>
          <a:endParaRPr lang="en-US" sz="1000"/>
        </a:p>
      </dgm:t>
    </dgm:pt>
    <dgm:pt modelId="{BFE594D2-903B-4AAF-BBFD-8F1D936A39CC}">
      <dgm:prSet phldrT="[Text]" phldr="1"/>
      <dgm:spPr/>
      <dgm:t>
        <a:bodyPr/>
        <a:lstStyle/>
        <a:p>
          <a:endParaRPr lang="en-US" sz="1000"/>
        </a:p>
      </dgm:t>
    </dgm:pt>
    <dgm:pt modelId="{118553C8-D854-4EA6-964B-B343B226B959}" type="parTrans" cxnId="{39A78723-85C7-4EE2-AF4D-C2E2F0D9429B}">
      <dgm:prSet/>
      <dgm:spPr/>
      <dgm:t>
        <a:bodyPr/>
        <a:lstStyle/>
        <a:p>
          <a:endParaRPr lang="en-US" sz="1000"/>
        </a:p>
      </dgm:t>
    </dgm:pt>
    <dgm:pt modelId="{420586A2-E6A3-467F-8BA9-0EB7EB9C718E}" type="sibTrans" cxnId="{39A78723-85C7-4EE2-AF4D-C2E2F0D9429B}">
      <dgm:prSet/>
      <dgm:spPr/>
      <dgm:t>
        <a:bodyPr/>
        <a:lstStyle/>
        <a:p>
          <a:endParaRPr lang="en-US" sz="1000"/>
        </a:p>
      </dgm:t>
    </dgm:pt>
    <dgm:pt modelId="{39C6DAC7-CF4A-4B63-A55D-B574565A6CF4}">
      <dgm:prSet phldrT="[Text]" phldr="1"/>
      <dgm:spPr/>
      <dgm:t>
        <a:bodyPr/>
        <a:lstStyle/>
        <a:p>
          <a:endParaRPr lang="en-US" sz="1000"/>
        </a:p>
      </dgm:t>
    </dgm:pt>
    <dgm:pt modelId="{9997DABF-3E30-487D-B567-492C3A2E08D0}" type="parTrans" cxnId="{15EF862E-2C19-48BC-9543-231F3109192D}">
      <dgm:prSet/>
      <dgm:spPr/>
      <dgm:t>
        <a:bodyPr/>
        <a:lstStyle/>
        <a:p>
          <a:endParaRPr lang="en-US" sz="1000"/>
        </a:p>
      </dgm:t>
    </dgm:pt>
    <dgm:pt modelId="{0CBBA885-A501-4535-8181-A55939295EC5}" type="sibTrans" cxnId="{15EF862E-2C19-48BC-9543-231F3109192D}">
      <dgm:prSet/>
      <dgm:spPr/>
      <dgm:t>
        <a:bodyPr/>
        <a:lstStyle/>
        <a:p>
          <a:endParaRPr lang="en-US" sz="1000"/>
        </a:p>
      </dgm:t>
    </dgm:pt>
    <dgm:pt modelId="{76348D04-A825-4F98-9045-4178C865BA13}" type="pres">
      <dgm:prSet presAssocID="{C5AEB000-CD07-4447-9A09-3223525B524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DB317C-54E3-479D-9AB4-31AC0BB318BD}" type="pres">
      <dgm:prSet presAssocID="{296608EF-96A8-4958-80D0-F584823DD54A}" presName="gear1" presStyleLbl="node1" presStyleIdx="0" presStyleCnt="3" custLinFactNeighborX="-86110" custLinFactNeighborY="-8898">
        <dgm:presLayoutVars>
          <dgm:chMax val="1"/>
          <dgm:bulletEnabled val="1"/>
        </dgm:presLayoutVars>
      </dgm:prSet>
      <dgm:spPr/>
    </dgm:pt>
    <dgm:pt modelId="{2AEEB3C9-6221-4CBD-BE03-9408191160A3}" type="pres">
      <dgm:prSet presAssocID="{296608EF-96A8-4958-80D0-F584823DD54A}" presName="gear1srcNode" presStyleLbl="node1" presStyleIdx="0" presStyleCnt="3"/>
      <dgm:spPr/>
    </dgm:pt>
    <dgm:pt modelId="{1760F376-F0EB-4703-8E1C-6ED3431282D8}" type="pres">
      <dgm:prSet presAssocID="{296608EF-96A8-4958-80D0-F584823DD54A}" presName="gear1dstNode" presStyleLbl="node1" presStyleIdx="0" presStyleCnt="3"/>
      <dgm:spPr/>
    </dgm:pt>
    <dgm:pt modelId="{F7F14135-AACA-4766-AC29-5136572671A5}" type="pres">
      <dgm:prSet presAssocID="{5E84C372-3C4E-45A1-95EC-D8D6A0922CCD}" presName="gear2" presStyleLbl="node1" presStyleIdx="1" presStyleCnt="3" custLinFactNeighborX="-38402" custLinFactNeighborY="-80000">
        <dgm:presLayoutVars>
          <dgm:chMax val="1"/>
          <dgm:bulletEnabled val="1"/>
        </dgm:presLayoutVars>
      </dgm:prSet>
      <dgm:spPr/>
    </dgm:pt>
    <dgm:pt modelId="{BB813400-081A-409E-88CD-2A1177855FA2}" type="pres">
      <dgm:prSet presAssocID="{5E84C372-3C4E-45A1-95EC-D8D6A0922CCD}" presName="gear2srcNode" presStyleLbl="node1" presStyleIdx="1" presStyleCnt="3"/>
      <dgm:spPr/>
    </dgm:pt>
    <dgm:pt modelId="{43F58FF4-7B58-49FD-91C6-D87122BD6A5F}" type="pres">
      <dgm:prSet presAssocID="{5E84C372-3C4E-45A1-95EC-D8D6A0922CCD}" presName="gear2dstNode" presStyleLbl="node1" presStyleIdx="1" presStyleCnt="3"/>
      <dgm:spPr/>
    </dgm:pt>
    <dgm:pt modelId="{F091DA5A-7E69-4D41-AFEB-C3338B4C674A}" type="pres">
      <dgm:prSet presAssocID="{51347FE4-75BC-4E7F-886E-F81F010DB864}" presName="gear3" presStyleLbl="node1" presStyleIdx="2" presStyleCnt="3"/>
      <dgm:spPr/>
    </dgm:pt>
    <dgm:pt modelId="{25E6A8E5-8E51-49EE-AC23-3F0AF234E85A}" type="pres">
      <dgm:prSet presAssocID="{51347FE4-75BC-4E7F-886E-F81F010DB86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8E9FAF3-8396-4AD4-A31B-F3F7BB3C136B}" type="pres">
      <dgm:prSet presAssocID="{51347FE4-75BC-4E7F-886E-F81F010DB864}" presName="gear3srcNode" presStyleLbl="node1" presStyleIdx="2" presStyleCnt="3"/>
      <dgm:spPr/>
    </dgm:pt>
    <dgm:pt modelId="{9FD18B74-B919-4F89-BB27-F1D870658C5B}" type="pres">
      <dgm:prSet presAssocID="{51347FE4-75BC-4E7F-886E-F81F010DB864}" presName="gear3dstNode" presStyleLbl="node1" presStyleIdx="2" presStyleCnt="3"/>
      <dgm:spPr/>
    </dgm:pt>
    <dgm:pt modelId="{5DF62A15-F405-4537-A8EF-13B4D276B8A4}" type="pres">
      <dgm:prSet presAssocID="{D4373863-C21E-4FAD-9D1E-EF4319002306}" presName="connector1" presStyleLbl="sibTrans2D1" presStyleIdx="0" presStyleCnt="3"/>
      <dgm:spPr/>
    </dgm:pt>
    <dgm:pt modelId="{CC13825F-BEED-4EAE-899B-C0A1C09E73C2}" type="pres">
      <dgm:prSet presAssocID="{4E4283D2-0365-42A0-BF10-A4AB6B12F144}" presName="connector2" presStyleLbl="sibTrans2D1" presStyleIdx="1" presStyleCnt="3"/>
      <dgm:spPr/>
    </dgm:pt>
    <dgm:pt modelId="{94B43DC1-14C3-4E31-A860-BEBBAE33E346}" type="pres">
      <dgm:prSet presAssocID="{F7259A0F-9854-4B9F-AFC1-FA0FB2946C36}" presName="connector3" presStyleLbl="sibTrans2D1" presStyleIdx="2" presStyleCnt="3"/>
      <dgm:spPr/>
    </dgm:pt>
  </dgm:ptLst>
  <dgm:cxnLst>
    <dgm:cxn modelId="{AFB4E000-F6C2-40E5-9947-34D3DE4A696E}" type="presOf" srcId="{4E4283D2-0365-42A0-BF10-A4AB6B12F144}" destId="{CC13825F-BEED-4EAE-899B-C0A1C09E73C2}" srcOrd="0" destOrd="0" presId="urn:microsoft.com/office/officeart/2005/8/layout/gear1"/>
    <dgm:cxn modelId="{4563E70F-F7D9-4087-A23B-7513C8BDD4A8}" type="presOf" srcId="{51347FE4-75BC-4E7F-886E-F81F010DB864}" destId="{F091DA5A-7E69-4D41-AFEB-C3338B4C674A}" srcOrd="0" destOrd="0" presId="urn:microsoft.com/office/officeart/2005/8/layout/gear1"/>
    <dgm:cxn modelId="{39A78723-85C7-4EE2-AF4D-C2E2F0D9429B}" srcId="{C5AEB000-CD07-4447-9A09-3223525B5247}" destId="{BFE594D2-903B-4AAF-BBFD-8F1D936A39CC}" srcOrd="3" destOrd="0" parTransId="{118553C8-D854-4EA6-964B-B343B226B959}" sibTransId="{420586A2-E6A3-467F-8BA9-0EB7EB9C718E}"/>
    <dgm:cxn modelId="{29187025-5EB9-4635-BC7A-83819ED0FEFB}" type="presOf" srcId="{D4373863-C21E-4FAD-9D1E-EF4319002306}" destId="{5DF62A15-F405-4537-A8EF-13B4D276B8A4}" srcOrd="0" destOrd="0" presId="urn:microsoft.com/office/officeart/2005/8/layout/gear1"/>
    <dgm:cxn modelId="{15EF862E-2C19-48BC-9543-231F3109192D}" srcId="{C5AEB000-CD07-4447-9A09-3223525B5247}" destId="{39C6DAC7-CF4A-4B63-A55D-B574565A6CF4}" srcOrd="4" destOrd="0" parTransId="{9997DABF-3E30-487D-B567-492C3A2E08D0}" sibTransId="{0CBBA885-A501-4535-8181-A55939295EC5}"/>
    <dgm:cxn modelId="{B9D50337-8952-4C1E-9141-0A31E40B3A54}" type="presOf" srcId="{F7259A0F-9854-4B9F-AFC1-FA0FB2946C36}" destId="{94B43DC1-14C3-4E31-A860-BEBBAE33E346}" srcOrd="0" destOrd="0" presId="urn:microsoft.com/office/officeart/2005/8/layout/gear1"/>
    <dgm:cxn modelId="{A7C33839-FA14-4000-A081-3D138B4A62AB}" srcId="{C5AEB000-CD07-4447-9A09-3223525B5247}" destId="{296608EF-96A8-4958-80D0-F584823DD54A}" srcOrd="0" destOrd="0" parTransId="{3D6848C0-0C6B-4712-9D6B-DC3D0D42B44D}" sibTransId="{D4373863-C21E-4FAD-9D1E-EF4319002306}"/>
    <dgm:cxn modelId="{6AAC1B5D-41B0-4D96-868F-3B53C944884F}" type="presOf" srcId="{51347FE4-75BC-4E7F-886E-F81F010DB864}" destId="{9FD18B74-B919-4F89-BB27-F1D870658C5B}" srcOrd="3" destOrd="0" presId="urn:microsoft.com/office/officeart/2005/8/layout/gear1"/>
    <dgm:cxn modelId="{14FFF460-6C3E-4CD2-B051-7DE22463029B}" type="presOf" srcId="{296608EF-96A8-4958-80D0-F584823DD54A}" destId="{A0DB317C-54E3-479D-9AB4-31AC0BB318BD}" srcOrd="0" destOrd="0" presId="urn:microsoft.com/office/officeart/2005/8/layout/gear1"/>
    <dgm:cxn modelId="{DE3E3D46-AB7B-419C-92A2-C51BB4BD575D}" type="presOf" srcId="{C5AEB000-CD07-4447-9A09-3223525B5247}" destId="{76348D04-A825-4F98-9045-4178C865BA13}" srcOrd="0" destOrd="0" presId="urn:microsoft.com/office/officeart/2005/8/layout/gear1"/>
    <dgm:cxn modelId="{596C1F99-08FD-4F32-AB6E-672518A6529F}" type="presOf" srcId="{296608EF-96A8-4958-80D0-F584823DD54A}" destId="{2AEEB3C9-6221-4CBD-BE03-9408191160A3}" srcOrd="1" destOrd="0" presId="urn:microsoft.com/office/officeart/2005/8/layout/gear1"/>
    <dgm:cxn modelId="{FDB38D9A-E747-40DF-82CE-DFB0C345A789}" srcId="{C5AEB000-CD07-4447-9A09-3223525B5247}" destId="{51347FE4-75BC-4E7F-886E-F81F010DB864}" srcOrd="2" destOrd="0" parTransId="{DE0F5288-548A-489F-A64F-D9EF5096A0AF}" sibTransId="{F7259A0F-9854-4B9F-AFC1-FA0FB2946C36}"/>
    <dgm:cxn modelId="{D8518BB1-8578-4854-8F6A-F6C4D22E1066}" type="presOf" srcId="{5E84C372-3C4E-45A1-95EC-D8D6A0922CCD}" destId="{43F58FF4-7B58-49FD-91C6-D87122BD6A5F}" srcOrd="2" destOrd="0" presId="urn:microsoft.com/office/officeart/2005/8/layout/gear1"/>
    <dgm:cxn modelId="{F5B6C2B8-D764-4E7C-BD28-E099EEC386CE}" type="presOf" srcId="{5E84C372-3C4E-45A1-95EC-D8D6A0922CCD}" destId="{F7F14135-AACA-4766-AC29-5136572671A5}" srcOrd="0" destOrd="0" presId="urn:microsoft.com/office/officeart/2005/8/layout/gear1"/>
    <dgm:cxn modelId="{2F24CACF-7745-4162-A947-C0A03B1FA090}" type="presOf" srcId="{51347FE4-75BC-4E7F-886E-F81F010DB864}" destId="{25E6A8E5-8E51-49EE-AC23-3F0AF234E85A}" srcOrd="1" destOrd="0" presId="urn:microsoft.com/office/officeart/2005/8/layout/gear1"/>
    <dgm:cxn modelId="{E67B3ED0-BD21-47D8-8E9C-B41BACF9685E}" type="presOf" srcId="{51347FE4-75BC-4E7F-886E-F81F010DB864}" destId="{E8E9FAF3-8396-4AD4-A31B-F3F7BB3C136B}" srcOrd="2" destOrd="0" presId="urn:microsoft.com/office/officeart/2005/8/layout/gear1"/>
    <dgm:cxn modelId="{FAF3B9D6-D0AD-4914-B22F-641964A91194}" type="presOf" srcId="{5E84C372-3C4E-45A1-95EC-D8D6A0922CCD}" destId="{BB813400-081A-409E-88CD-2A1177855FA2}" srcOrd="1" destOrd="0" presId="urn:microsoft.com/office/officeart/2005/8/layout/gear1"/>
    <dgm:cxn modelId="{3AC075ED-0E94-4527-87B7-51583F2907A6}" srcId="{C5AEB000-CD07-4447-9A09-3223525B5247}" destId="{5E84C372-3C4E-45A1-95EC-D8D6A0922CCD}" srcOrd="1" destOrd="0" parTransId="{88EF6645-5A61-428A-BA2E-4939643D6B15}" sibTransId="{4E4283D2-0365-42A0-BF10-A4AB6B12F144}"/>
    <dgm:cxn modelId="{1DB0E0F3-949F-438F-BCA8-AC76C958EB33}" type="presOf" srcId="{296608EF-96A8-4958-80D0-F584823DD54A}" destId="{1760F376-F0EB-4703-8E1C-6ED3431282D8}" srcOrd="2" destOrd="0" presId="urn:microsoft.com/office/officeart/2005/8/layout/gear1"/>
    <dgm:cxn modelId="{3DCBFBDD-2D06-45AE-AE64-34AC89635699}" type="presParOf" srcId="{76348D04-A825-4F98-9045-4178C865BA13}" destId="{A0DB317C-54E3-479D-9AB4-31AC0BB318BD}" srcOrd="0" destOrd="0" presId="urn:microsoft.com/office/officeart/2005/8/layout/gear1"/>
    <dgm:cxn modelId="{B3E7BE23-1806-4C6B-835B-361A57801C42}" type="presParOf" srcId="{76348D04-A825-4F98-9045-4178C865BA13}" destId="{2AEEB3C9-6221-4CBD-BE03-9408191160A3}" srcOrd="1" destOrd="0" presId="urn:microsoft.com/office/officeart/2005/8/layout/gear1"/>
    <dgm:cxn modelId="{7FCF10B8-2466-4D38-9FFB-B12F5AABBB9B}" type="presParOf" srcId="{76348D04-A825-4F98-9045-4178C865BA13}" destId="{1760F376-F0EB-4703-8E1C-6ED3431282D8}" srcOrd="2" destOrd="0" presId="urn:microsoft.com/office/officeart/2005/8/layout/gear1"/>
    <dgm:cxn modelId="{86126CF0-134C-4449-94DD-B57716D6A4A7}" type="presParOf" srcId="{76348D04-A825-4F98-9045-4178C865BA13}" destId="{F7F14135-AACA-4766-AC29-5136572671A5}" srcOrd="3" destOrd="0" presId="urn:microsoft.com/office/officeart/2005/8/layout/gear1"/>
    <dgm:cxn modelId="{68C77CAD-3A84-441C-AEC3-60A3FD672234}" type="presParOf" srcId="{76348D04-A825-4F98-9045-4178C865BA13}" destId="{BB813400-081A-409E-88CD-2A1177855FA2}" srcOrd="4" destOrd="0" presId="urn:microsoft.com/office/officeart/2005/8/layout/gear1"/>
    <dgm:cxn modelId="{2B0361D8-CCD8-4C63-AA73-33F059B9849E}" type="presParOf" srcId="{76348D04-A825-4F98-9045-4178C865BA13}" destId="{43F58FF4-7B58-49FD-91C6-D87122BD6A5F}" srcOrd="5" destOrd="0" presId="urn:microsoft.com/office/officeart/2005/8/layout/gear1"/>
    <dgm:cxn modelId="{2171B86E-9F18-4D04-AC22-CF510D3BFBEC}" type="presParOf" srcId="{76348D04-A825-4F98-9045-4178C865BA13}" destId="{F091DA5A-7E69-4D41-AFEB-C3338B4C674A}" srcOrd="6" destOrd="0" presId="urn:microsoft.com/office/officeart/2005/8/layout/gear1"/>
    <dgm:cxn modelId="{8F480F57-AF06-42FF-A71D-83F54B2F14DB}" type="presParOf" srcId="{76348D04-A825-4F98-9045-4178C865BA13}" destId="{25E6A8E5-8E51-49EE-AC23-3F0AF234E85A}" srcOrd="7" destOrd="0" presId="urn:microsoft.com/office/officeart/2005/8/layout/gear1"/>
    <dgm:cxn modelId="{A3F6E26A-6931-449B-80CD-BD6F23387C6D}" type="presParOf" srcId="{76348D04-A825-4F98-9045-4178C865BA13}" destId="{E8E9FAF3-8396-4AD4-A31B-F3F7BB3C136B}" srcOrd="8" destOrd="0" presId="urn:microsoft.com/office/officeart/2005/8/layout/gear1"/>
    <dgm:cxn modelId="{9F7A12CF-6F0E-48C1-8D3D-AE33A8204D5B}" type="presParOf" srcId="{76348D04-A825-4F98-9045-4178C865BA13}" destId="{9FD18B74-B919-4F89-BB27-F1D870658C5B}" srcOrd="9" destOrd="0" presId="urn:microsoft.com/office/officeart/2005/8/layout/gear1"/>
    <dgm:cxn modelId="{623E2B42-59E1-45A0-9108-A1FA4ACDE2A7}" type="presParOf" srcId="{76348D04-A825-4F98-9045-4178C865BA13}" destId="{5DF62A15-F405-4537-A8EF-13B4D276B8A4}" srcOrd="10" destOrd="0" presId="urn:microsoft.com/office/officeart/2005/8/layout/gear1"/>
    <dgm:cxn modelId="{E01E837E-023F-4831-AA5A-620039165A91}" type="presParOf" srcId="{76348D04-A825-4F98-9045-4178C865BA13}" destId="{CC13825F-BEED-4EAE-899B-C0A1C09E73C2}" srcOrd="11" destOrd="0" presId="urn:microsoft.com/office/officeart/2005/8/layout/gear1"/>
    <dgm:cxn modelId="{60636F8A-80C9-415B-9E54-0AD23A18DC28}" type="presParOf" srcId="{76348D04-A825-4F98-9045-4178C865BA13}" destId="{94B43DC1-14C3-4E31-A860-BEBBAE33E34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AEB000-CD07-4447-9A09-3223525B524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6608EF-96A8-4958-80D0-F584823DD54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800" dirty="0"/>
            <a:t> </a:t>
          </a:r>
          <a:endParaRPr lang="en-US" sz="800" b="0" dirty="0">
            <a:solidFill>
              <a:schemeClr val="tx1"/>
            </a:solidFill>
          </a:endParaRPr>
        </a:p>
      </dgm:t>
    </dgm:pt>
    <dgm:pt modelId="{3D6848C0-0C6B-4712-9D6B-DC3D0D42B44D}" type="parTrans" cxnId="{A7C33839-FA14-4000-A081-3D138B4A62AB}">
      <dgm:prSet/>
      <dgm:spPr/>
      <dgm:t>
        <a:bodyPr/>
        <a:lstStyle/>
        <a:p>
          <a:endParaRPr lang="en-US" sz="800"/>
        </a:p>
      </dgm:t>
    </dgm:pt>
    <dgm:pt modelId="{D4373863-C21E-4FAD-9D1E-EF4319002306}" type="sibTrans" cxnId="{A7C33839-FA14-4000-A081-3D138B4A62AB}">
      <dgm:prSet/>
      <dgm:spPr>
        <a:noFill/>
        <a:ln>
          <a:noFill/>
        </a:ln>
      </dgm:spPr>
      <dgm:t>
        <a:bodyPr/>
        <a:lstStyle/>
        <a:p>
          <a:endParaRPr lang="en-US" sz="800"/>
        </a:p>
      </dgm:t>
    </dgm:pt>
    <dgm:pt modelId="{5E84C372-3C4E-45A1-95EC-D8D6A0922CC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800" dirty="0"/>
            <a:t> </a:t>
          </a:r>
        </a:p>
      </dgm:t>
    </dgm:pt>
    <dgm:pt modelId="{88EF6645-5A61-428A-BA2E-4939643D6B15}" type="parTrans" cxnId="{3AC075ED-0E94-4527-87B7-51583F2907A6}">
      <dgm:prSet/>
      <dgm:spPr/>
      <dgm:t>
        <a:bodyPr/>
        <a:lstStyle/>
        <a:p>
          <a:endParaRPr lang="en-US" sz="800"/>
        </a:p>
      </dgm:t>
    </dgm:pt>
    <dgm:pt modelId="{4E4283D2-0365-42A0-BF10-A4AB6B12F144}" type="sibTrans" cxnId="{3AC075ED-0E94-4527-87B7-51583F2907A6}">
      <dgm:prSet/>
      <dgm:spPr>
        <a:noFill/>
        <a:ln>
          <a:noFill/>
        </a:ln>
      </dgm:spPr>
      <dgm:t>
        <a:bodyPr/>
        <a:lstStyle/>
        <a:p>
          <a:endParaRPr lang="en-US" sz="800"/>
        </a:p>
      </dgm:t>
    </dgm:pt>
    <dgm:pt modelId="{51347FE4-75BC-4E7F-886E-F81F010DB86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800" dirty="0"/>
            <a:t> </a:t>
          </a:r>
        </a:p>
      </dgm:t>
    </dgm:pt>
    <dgm:pt modelId="{DE0F5288-548A-489F-A64F-D9EF5096A0AF}" type="parTrans" cxnId="{FDB38D9A-E747-40DF-82CE-DFB0C345A789}">
      <dgm:prSet/>
      <dgm:spPr/>
      <dgm:t>
        <a:bodyPr/>
        <a:lstStyle/>
        <a:p>
          <a:endParaRPr lang="en-US" sz="800"/>
        </a:p>
      </dgm:t>
    </dgm:pt>
    <dgm:pt modelId="{F7259A0F-9854-4B9F-AFC1-FA0FB2946C36}" type="sibTrans" cxnId="{FDB38D9A-E747-40DF-82CE-DFB0C345A789}">
      <dgm:prSet/>
      <dgm:spPr>
        <a:noFill/>
        <a:ln>
          <a:noFill/>
        </a:ln>
      </dgm:spPr>
      <dgm:t>
        <a:bodyPr/>
        <a:lstStyle/>
        <a:p>
          <a:endParaRPr lang="en-US" sz="800"/>
        </a:p>
      </dgm:t>
    </dgm:pt>
    <dgm:pt modelId="{BFE594D2-903B-4AAF-BBFD-8F1D936A39CC}">
      <dgm:prSet phldrT="[Text]" phldr="1"/>
      <dgm:spPr/>
      <dgm:t>
        <a:bodyPr/>
        <a:lstStyle/>
        <a:p>
          <a:endParaRPr lang="en-US" sz="800" dirty="0"/>
        </a:p>
      </dgm:t>
    </dgm:pt>
    <dgm:pt modelId="{118553C8-D854-4EA6-964B-B343B226B959}" type="parTrans" cxnId="{39A78723-85C7-4EE2-AF4D-C2E2F0D9429B}">
      <dgm:prSet/>
      <dgm:spPr/>
      <dgm:t>
        <a:bodyPr/>
        <a:lstStyle/>
        <a:p>
          <a:endParaRPr lang="en-US" sz="800"/>
        </a:p>
      </dgm:t>
    </dgm:pt>
    <dgm:pt modelId="{420586A2-E6A3-467F-8BA9-0EB7EB9C718E}" type="sibTrans" cxnId="{39A78723-85C7-4EE2-AF4D-C2E2F0D9429B}">
      <dgm:prSet/>
      <dgm:spPr/>
      <dgm:t>
        <a:bodyPr/>
        <a:lstStyle/>
        <a:p>
          <a:endParaRPr lang="en-US" sz="800"/>
        </a:p>
      </dgm:t>
    </dgm:pt>
    <dgm:pt modelId="{39C6DAC7-CF4A-4B63-A55D-B574565A6CF4}">
      <dgm:prSet phldrT="[Text]" phldr="1"/>
      <dgm:spPr/>
      <dgm:t>
        <a:bodyPr/>
        <a:lstStyle/>
        <a:p>
          <a:endParaRPr lang="en-US" sz="800" dirty="0"/>
        </a:p>
      </dgm:t>
    </dgm:pt>
    <dgm:pt modelId="{9997DABF-3E30-487D-B567-492C3A2E08D0}" type="parTrans" cxnId="{15EF862E-2C19-48BC-9543-231F3109192D}">
      <dgm:prSet/>
      <dgm:spPr/>
      <dgm:t>
        <a:bodyPr/>
        <a:lstStyle/>
        <a:p>
          <a:endParaRPr lang="en-US" sz="800"/>
        </a:p>
      </dgm:t>
    </dgm:pt>
    <dgm:pt modelId="{0CBBA885-A501-4535-8181-A55939295EC5}" type="sibTrans" cxnId="{15EF862E-2C19-48BC-9543-231F3109192D}">
      <dgm:prSet/>
      <dgm:spPr/>
      <dgm:t>
        <a:bodyPr/>
        <a:lstStyle/>
        <a:p>
          <a:endParaRPr lang="en-US" sz="800"/>
        </a:p>
      </dgm:t>
    </dgm:pt>
    <dgm:pt modelId="{76348D04-A825-4F98-9045-4178C865BA13}" type="pres">
      <dgm:prSet presAssocID="{C5AEB000-CD07-4447-9A09-3223525B524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0DB317C-54E3-479D-9AB4-31AC0BB318BD}" type="pres">
      <dgm:prSet presAssocID="{296608EF-96A8-4958-80D0-F584823DD54A}" presName="gear1" presStyleLbl="node1" presStyleIdx="0" presStyleCnt="3" custLinFactNeighborX="1089" custLinFactNeighborY="4352">
        <dgm:presLayoutVars>
          <dgm:chMax val="1"/>
          <dgm:bulletEnabled val="1"/>
        </dgm:presLayoutVars>
      </dgm:prSet>
      <dgm:spPr/>
    </dgm:pt>
    <dgm:pt modelId="{2AEEB3C9-6221-4CBD-BE03-9408191160A3}" type="pres">
      <dgm:prSet presAssocID="{296608EF-96A8-4958-80D0-F584823DD54A}" presName="gear1srcNode" presStyleLbl="node1" presStyleIdx="0" presStyleCnt="3"/>
      <dgm:spPr/>
    </dgm:pt>
    <dgm:pt modelId="{1760F376-F0EB-4703-8E1C-6ED3431282D8}" type="pres">
      <dgm:prSet presAssocID="{296608EF-96A8-4958-80D0-F584823DD54A}" presName="gear1dstNode" presStyleLbl="node1" presStyleIdx="0" presStyleCnt="3"/>
      <dgm:spPr/>
    </dgm:pt>
    <dgm:pt modelId="{F7F14135-AACA-4766-AC29-5136572671A5}" type="pres">
      <dgm:prSet presAssocID="{5E84C372-3C4E-45A1-95EC-D8D6A0922CCD}" presName="gear2" presStyleLbl="node1" presStyleIdx="1" presStyleCnt="3">
        <dgm:presLayoutVars>
          <dgm:chMax val="1"/>
          <dgm:bulletEnabled val="1"/>
        </dgm:presLayoutVars>
      </dgm:prSet>
      <dgm:spPr/>
    </dgm:pt>
    <dgm:pt modelId="{BB813400-081A-409E-88CD-2A1177855FA2}" type="pres">
      <dgm:prSet presAssocID="{5E84C372-3C4E-45A1-95EC-D8D6A0922CCD}" presName="gear2srcNode" presStyleLbl="node1" presStyleIdx="1" presStyleCnt="3"/>
      <dgm:spPr/>
    </dgm:pt>
    <dgm:pt modelId="{43F58FF4-7B58-49FD-91C6-D87122BD6A5F}" type="pres">
      <dgm:prSet presAssocID="{5E84C372-3C4E-45A1-95EC-D8D6A0922CCD}" presName="gear2dstNode" presStyleLbl="node1" presStyleIdx="1" presStyleCnt="3"/>
      <dgm:spPr/>
    </dgm:pt>
    <dgm:pt modelId="{F091DA5A-7E69-4D41-AFEB-C3338B4C674A}" type="pres">
      <dgm:prSet presAssocID="{51347FE4-75BC-4E7F-886E-F81F010DB864}" presName="gear3" presStyleLbl="node1" presStyleIdx="2" presStyleCnt="3"/>
      <dgm:spPr/>
    </dgm:pt>
    <dgm:pt modelId="{25E6A8E5-8E51-49EE-AC23-3F0AF234E85A}" type="pres">
      <dgm:prSet presAssocID="{51347FE4-75BC-4E7F-886E-F81F010DB86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8E9FAF3-8396-4AD4-A31B-F3F7BB3C136B}" type="pres">
      <dgm:prSet presAssocID="{51347FE4-75BC-4E7F-886E-F81F010DB864}" presName="gear3srcNode" presStyleLbl="node1" presStyleIdx="2" presStyleCnt="3"/>
      <dgm:spPr/>
    </dgm:pt>
    <dgm:pt modelId="{9FD18B74-B919-4F89-BB27-F1D870658C5B}" type="pres">
      <dgm:prSet presAssocID="{51347FE4-75BC-4E7F-886E-F81F010DB864}" presName="gear3dstNode" presStyleLbl="node1" presStyleIdx="2" presStyleCnt="3"/>
      <dgm:spPr/>
    </dgm:pt>
    <dgm:pt modelId="{5DF62A15-F405-4537-A8EF-13B4D276B8A4}" type="pres">
      <dgm:prSet presAssocID="{D4373863-C21E-4FAD-9D1E-EF4319002306}" presName="connector1" presStyleLbl="sibTrans2D1" presStyleIdx="0" presStyleCnt="3"/>
      <dgm:spPr/>
    </dgm:pt>
    <dgm:pt modelId="{CC13825F-BEED-4EAE-899B-C0A1C09E73C2}" type="pres">
      <dgm:prSet presAssocID="{4E4283D2-0365-42A0-BF10-A4AB6B12F144}" presName="connector2" presStyleLbl="sibTrans2D1" presStyleIdx="1" presStyleCnt="3"/>
      <dgm:spPr/>
    </dgm:pt>
    <dgm:pt modelId="{94B43DC1-14C3-4E31-A860-BEBBAE33E346}" type="pres">
      <dgm:prSet presAssocID="{F7259A0F-9854-4B9F-AFC1-FA0FB2946C36}" presName="connector3" presStyleLbl="sibTrans2D1" presStyleIdx="2" presStyleCnt="3"/>
      <dgm:spPr/>
    </dgm:pt>
  </dgm:ptLst>
  <dgm:cxnLst>
    <dgm:cxn modelId="{490C2B08-6F64-43C1-9F0D-1B7ADA4701F9}" type="presOf" srcId="{5E84C372-3C4E-45A1-95EC-D8D6A0922CCD}" destId="{F7F14135-AACA-4766-AC29-5136572671A5}" srcOrd="0" destOrd="0" presId="urn:microsoft.com/office/officeart/2005/8/layout/gear1"/>
    <dgm:cxn modelId="{D222050A-64F9-423C-9A19-E056A0319AD4}" type="presOf" srcId="{51347FE4-75BC-4E7F-886E-F81F010DB864}" destId="{9FD18B74-B919-4F89-BB27-F1D870658C5B}" srcOrd="3" destOrd="0" presId="urn:microsoft.com/office/officeart/2005/8/layout/gear1"/>
    <dgm:cxn modelId="{46254215-DFFD-4E1D-9623-7005756AE2A9}" type="presOf" srcId="{5E84C372-3C4E-45A1-95EC-D8D6A0922CCD}" destId="{43F58FF4-7B58-49FD-91C6-D87122BD6A5F}" srcOrd="2" destOrd="0" presId="urn:microsoft.com/office/officeart/2005/8/layout/gear1"/>
    <dgm:cxn modelId="{FE938223-52E6-4C05-849E-C6CFE40B0B6D}" type="presOf" srcId="{51347FE4-75BC-4E7F-886E-F81F010DB864}" destId="{E8E9FAF3-8396-4AD4-A31B-F3F7BB3C136B}" srcOrd="2" destOrd="0" presId="urn:microsoft.com/office/officeart/2005/8/layout/gear1"/>
    <dgm:cxn modelId="{39A78723-85C7-4EE2-AF4D-C2E2F0D9429B}" srcId="{C5AEB000-CD07-4447-9A09-3223525B5247}" destId="{BFE594D2-903B-4AAF-BBFD-8F1D936A39CC}" srcOrd="3" destOrd="0" parTransId="{118553C8-D854-4EA6-964B-B343B226B959}" sibTransId="{420586A2-E6A3-467F-8BA9-0EB7EB9C718E}"/>
    <dgm:cxn modelId="{15EF862E-2C19-48BC-9543-231F3109192D}" srcId="{C5AEB000-CD07-4447-9A09-3223525B5247}" destId="{39C6DAC7-CF4A-4B63-A55D-B574565A6CF4}" srcOrd="4" destOrd="0" parTransId="{9997DABF-3E30-487D-B567-492C3A2E08D0}" sibTransId="{0CBBA885-A501-4535-8181-A55939295EC5}"/>
    <dgm:cxn modelId="{A7C33839-FA14-4000-A081-3D138B4A62AB}" srcId="{C5AEB000-CD07-4447-9A09-3223525B5247}" destId="{296608EF-96A8-4958-80D0-F584823DD54A}" srcOrd="0" destOrd="0" parTransId="{3D6848C0-0C6B-4712-9D6B-DC3D0D42B44D}" sibTransId="{D4373863-C21E-4FAD-9D1E-EF4319002306}"/>
    <dgm:cxn modelId="{3602503B-71D1-40D4-93C5-205BC781985D}" type="presOf" srcId="{D4373863-C21E-4FAD-9D1E-EF4319002306}" destId="{5DF62A15-F405-4537-A8EF-13B4D276B8A4}" srcOrd="0" destOrd="0" presId="urn:microsoft.com/office/officeart/2005/8/layout/gear1"/>
    <dgm:cxn modelId="{94F32162-C0E5-49CD-9F84-A074E5EF8CE4}" type="presOf" srcId="{296608EF-96A8-4958-80D0-F584823DD54A}" destId="{A0DB317C-54E3-479D-9AB4-31AC0BB318BD}" srcOrd="0" destOrd="0" presId="urn:microsoft.com/office/officeart/2005/8/layout/gear1"/>
    <dgm:cxn modelId="{7A45F068-0D15-490D-84D6-33184E85DFE9}" type="presOf" srcId="{51347FE4-75BC-4E7F-886E-F81F010DB864}" destId="{25E6A8E5-8E51-49EE-AC23-3F0AF234E85A}" srcOrd="1" destOrd="0" presId="urn:microsoft.com/office/officeart/2005/8/layout/gear1"/>
    <dgm:cxn modelId="{338F0B59-0A60-433E-9E8E-BD71CD89C231}" type="presOf" srcId="{296608EF-96A8-4958-80D0-F584823DD54A}" destId="{2AEEB3C9-6221-4CBD-BE03-9408191160A3}" srcOrd="1" destOrd="0" presId="urn:microsoft.com/office/officeart/2005/8/layout/gear1"/>
    <dgm:cxn modelId="{2DB1047C-3E56-4308-998C-116F0614729E}" type="presOf" srcId="{C5AEB000-CD07-4447-9A09-3223525B5247}" destId="{76348D04-A825-4F98-9045-4178C865BA13}" srcOrd="0" destOrd="0" presId="urn:microsoft.com/office/officeart/2005/8/layout/gear1"/>
    <dgm:cxn modelId="{FDB38D9A-E747-40DF-82CE-DFB0C345A789}" srcId="{C5AEB000-CD07-4447-9A09-3223525B5247}" destId="{51347FE4-75BC-4E7F-886E-F81F010DB864}" srcOrd="2" destOrd="0" parTransId="{DE0F5288-548A-489F-A64F-D9EF5096A0AF}" sibTransId="{F7259A0F-9854-4B9F-AFC1-FA0FB2946C36}"/>
    <dgm:cxn modelId="{A97544A5-FD81-4E6C-877C-F8EA59AF0A38}" type="presOf" srcId="{F7259A0F-9854-4B9F-AFC1-FA0FB2946C36}" destId="{94B43DC1-14C3-4E31-A860-BEBBAE33E346}" srcOrd="0" destOrd="0" presId="urn:microsoft.com/office/officeart/2005/8/layout/gear1"/>
    <dgm:cxn modelId="{D47432B0-B501-4875-A2B7-0CAA1A7326DB}" type="presOf" srcId="{51347FE4-75BC-4E7F-886E-F81F010DB864}" destId="{F091DA5A-7E69-4D41-AFEB-C3338B4C674A}" srcOrd="0" destOrd="0" presId="urn:microsoft.com/office/officeart/2005/8/layout/gear1"/>
    <dgm:cxn modelId="{C57676BA-FEDF-4DA3-8714-EFDEEB724C0E}" type="presOf" srcId="{4E4283D2-0365-42A0-BF10-A4AB6B12F144}" destId="{CC13825F-BEED-4EAE-899B-C0A1C09E73C2}" srcOrd="0" destOrd="0" presId="urn:microsoft.com/office/officeart/2005/8/layout/gear1"/>
    <dgm:cxn modelId="{38DE06C2-1EA9-4A1C-A11A-20DAF01721FC}" type="presOf" srcId="{296608EF-96A8-4958-80D0-F584823DD54A}" destId="{1760F376-F0EB-4703-8E1C-6ED3431282D8}" srcOrd="2" destOrd="0" presId="urn:microsoft.com/office/officeart/2005/8/layout/gear1"/>
    <dgm:cxn modelId="{C66052E3-F699-42E1-A15E-E9BFCE1E1B6B}" type="presOf" srcId="{5E84C372-3C4E-45A1-95EC-D8D6A0922CCD}" destId="{BB813400-081A-409E-88CD-2A1177855FA2}" srcOrd="1" destOrd="0" presId="urn:microsoft.com/office/officeart/2005/8/layout/gear1"/>
    <dgm:cxn modelId="{3AC075ED-0E94-4527-87B7-51583F2907A6}" srcId="{C5AEB000-CD07-4447-9A09-3223525B5247}" destId="{5E84C372-3C4E-45A1-95EC-D8D6A0922CCD}" srcOrd="1" destOrd="0" parTransId="{88EF6645-5A61-428A-BA2E-4939643D6B15}" sibTransId="{4E4283D2-0365-42A0-BF10-A4AB6B12F144}"/>
    <dgm:cxn modelId="{5C72E9D0-01B7-4B23-A06A-4265E36A3930}" type="presParOf" srcId="{76348D04-A825-4F98-9045-4178C865BA13}" destId="{A0DB317C-54E3-479D-9AB4-31AC0BB318BD}" srcOrd="0" destOrd="0" presId="urn:microsoft.com/office/officeart/2005/8/layout/gear1"/>
    <dgm:cxn modelId="{E1A09D81-C32D-4874-A0CB-E53DC1413678}" type="presParOf" srcId="{76348D04-A825-4F98-9045-4178C865BA13}" destId="{2AEEB3C9-6221-4CBD-BE03-9408191160A3}" srcOrd="1" destOrd="0" presId="urn:microsoft.com/office/officeart/2005/8/layout/gear1"/>
    <dgm:cxn modelId="{73CB8EE8-6B32-4924-8994-1982C38C5C8C}" type="presParOf" srcId="{76348D04-A825-4F98-9045-4178C865BA13}" destId="{1760F376-F0EB-4703-8E1C-6ED3431282D8}" srcOrd="2" destOrd="0" presId="urn:microsoft.com/office/officeart/2005/8/layout/gear1"/>
    <dgm:cxn modelId="{BA5BB3E7-7E76-4EF7-B5C9-DAAE0B0558E5}" type="presParOf" srcId="{76348D04-A825-4F98-9045-4178C865BA13}" destId="{F7F14135-AACA-4766-AC29-5136572671A5}" srcOrd="3" destOrd="0" presId="urn:microsoft.com/office/officeart/2005/8/layout/gear1"/>
    <dgm:cxn modelId="{E46CA316-04D3-48B2-9F19-7AB1AFECDCA3}" type="presParOf" srcId="{76348D04-A825-4F98-9045-4178C865BA13}" destId="{BB813400-081A-409E-88CD-2A1177855FA2}" srcOrd="4" destOrd="0" presId="urn:microsoft.com/office/officeart/2005/8/layout/gear1"/>
    <dgm:cxn modelId="{C948F429-C84D-485C-B984-D35400FB814F}" type="presParOf" srcId="{76348D04-A825-4F98-9045-4178C865BA13}" destId="{43F58FF4-7B58-49FD-91C6-D87122BD6A5F}" srcOrd="5" destOrd="0" presId="urn:microsoft.com/office/officeart/2005/8/layout/gear1"/>
    <dgm:cxn modelId="{B07EE233-17E9-4639-8E50-28F3D4CE66E3}" type="presParOf" srcId="{76348D04-A825-4F98-9045-4178C865BA13}" destId="{F091DA5A-7E69-4D41-AFEB-C3338B4C674A}" srcOrd="6" destOrd="0" presId="urn:microsoft.com/office/officeart/2005/8/layout/gear1"/>
    <dgm:cxn modelId="{F262DDE4-13D7-4231-9609-ADA8BAE429A7}" type="presParOf" srcId="{76348D04-A825-4F98-9045-4178C865BA13}" destId="{25E6A8E5-8E51-49EE-AC23-3F0AF234E85A}" srcOrd="7" destOrd="0" presId="urn:microsoft.com/office/officeart/2005/8/layout/gear1"/>
    <dgm:cxn modelId="{50D9803C-6C10-44EE-B69B-A59CFFFE0076}" type="presParOf" srcId="{76348D04-A825-4F98-9045-4178C865BA13}" destId="{E8E9FAF3-8396-4AD4-A31B-F3F7BB3C136B}" srcOrd="8" destOrd="0" presId="urn:microsoft.com/office/officeart/2005/8/layout/gear1"/>
    <dgm:cxn modelId="{A9B1E350-3DA3-4E0F-A7EF-3C910FBB7B15}" type="presParOf" srcId="{76348D04-A825-4F98-9045-4178C865BA13}" destId="{9FD18B74-B919-4F89-BB27-F1D870658C5B}" srcOrd="9" destOrd="0" presId="urn:microsoft.com/office/officeart/2005/8/layout/gear1"/>
    <dgm:cxn modelId="{A21B9CFA-23F6-43D5-8F89-6557CF97B19F}" type="presParOf" srcId="{76348D04-A825-4F98-9045-4178C865BA13}" destId="{5DF62A15-F405-4537-A8EF-13B4D276B8A4}" srcOrd="10" destOrd="0" presId="urn:microsoft.com/office/officeart/2005/8/layout/gear1"/>
    <dgm:cxn modelId="{88A1B84B-299A-4AB8-9958-2607B8EE8A95}" type="presParOf" srcId="{76348D04-A825-4F98-9045-4178C865BA13}" destId="{CC13825F-BEED-4EAE-899B-C0A1C09E73C2}" srcOrd="11" destOrd="0" presId="urn:microsoft.com/office/officeart/2005/8/layout/gear1"/>
    <dgm:cxn modelId="{E436C7A3-D9B9-434E-87B2-E216DEC54FBD}" type="presParOf" srcId="{76348D04-A825-4F98-9045-4178C865BA13}" destId="{94B43DC1-14C3-4E31-A860-BEBBAE33E34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317C-54E3-479D-9AB4-31AC0BB318BD}">
      <dsp:nvSpPr>
        <dsp:cNvPr id="0" name=""/>
        <dsp:cNvSpPr/>
      </dsp:nvSpPr>
      <dsp:spPr>
        <a:xfrm>
          <a:off x="305045" y="1371418"/>
          <a:ext cx="1880711" cy="1880711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itchFamily="34" charset="0"/>
            </a:rPr>
            <a:t>Repair Needs</a:t>
          </a:r>
        </a:p>
      </dsp:txBody>
      <dsp:txXfrm>
        <a:off x="683152" y="1811966"/>
        <a:ext cx="1124497" cy="966724"/>
      </dsp:txXfrm>
    </dsp:sp>
    <dsp:sp modelId="{F7F14135-AACA-4766-AC29-5136572671A5}">
      <dsp:nvSpPr>
        <dsp:cNvPr id="0" name=""/>
        <dsp:cNvSpPr/>
      </dsp:nvSpPr>
      <dsp:spPr>
        <a:xfrm>
          <a:off x="305035" y="0"/>
          <a:ext cx="1367790" cy="136779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itchFamily="34" charset="0"/>
            </a:rPr>
            <a:t>Building Lifespan</a:t>
          </a:r>
        </a:p>
      </dsp:txBody>
      <dsp:txXfrm>
        <a:off x="649380" y="346426"/>
        <a:ext cx="679100" cy="674938"/>
      </dsp:txXfrm>
    </dsp:sp>
    <dsp:sp modelId="{F091DA5A-7E69-4D41-AFEB-C3338B4C674A}">
      <dsp:nvSpPr>
        <dsp:cNvPr id="0" name=""/>
        <dsp:cNvSpPr/>
      </dsp:nvSpPr>
      <dsp:spPr>
        <a:xfrm rot="20700000">
          <a:off x="1596396" y="150596"/>
          <a:ext cx="1340155" cy="134015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itchFamily="34" charset="0"/>
            </a:rPr>
            <a:t>Safety</a:t>
          </a:r>
        </a:p>
      </dsp:txBody>
      <dsp:txXfrm rot="-20700000">
        <a:off x="1890331" y="444531"/>
        <a:ext cx="752284" cy="752284"/>
      </dsp:txXfrm>
    </dsp:sp>
    <dsp:sp modelId="{5DF62A15-F405-4537-A8EF-13B4D276B8A4}">
      <dsp:nvSpPr>
        <dsp:cNvPr id="0" name=""/>
        <dsp:cNvSpPr/>
      </dsp:nvSpPr>
      <dsp:spPr>
        <a:xfrm>
          <a:off x="1771591" y="1259669"/>
          <a:ext cx="2407310" cy="2407310"/>
        </a:xfrm>
        <a:prstGeom prst="circularArrow">
          <a:avLst>
            <a:gd name="adj1" fmla="val 4688"/>
            <a:gd name="adj2" fmla="val 299029"/>
            <a:gd name="adj3" fmla="val 2494440"/>
            <a:gd name="adj4" fmla="val 15908897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3825F-BEED-4EAE-899B-C0A1C09E73C2}">
      <dsp:nvSpPr>
        <dsp:cNvPr id="0" name=""/>
        <dsp:cNvSpPr/>
      </dsp:nvSpPr>
      <dsp:spPr>
        <a:xfrm>
          <a:off x="588061" y="794917"/>
          <a:ext cx="1749061" cy="17490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43DC1-14C3-4E31-A860-BEBBAE33E346}">
      <dsp:nvSpPr>
        <dsp:cNvPr id="0" name=""/>
        <dsp:cNvSpPr/>
      </dsp:nvSpPr>
      <dsp:spPr>
        <a:xfrm>
          <a:off x="1286404" y="-139622"/>
          <a:ext cx="1885840" cy="18858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B317C-54E3-479D-9AB4-31AC0BB318BD}">
      <dsp:nvSpPr>
        <dsp:cNvPr id="0" name=""/>
        <dsp:cNvSpPr/>
      </dsp:nvSpPr>
      <dsp:spPr>
        <a:xfrm>
          <a:off x="742639" y="587527"/>
          <a:ext cx="718089" cy="718089"/>
        </a:xfrm>
        <a:prstGeom prst="gear9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</a:t>
          </a:r>
          <a:endParaRPr lang="en-US" sz="800" b="0" kern="1200" dirty="0">
            <a:solidFill>
              <a:schemeClr val="tx1"/>
            </a:solidFill>
          </a:endParaRPr>
        </a:p>
      </dsp:txBody>
      <dsp:txXfrm>
        <a:off x="887007" y="755736"/>
        <a:ext cx="429353" cy="369112"/>
      </dsp:txXfrm>
    </dsp:sp>
    <dsp:sp modelId="{F7F14135-AACA-4766-AC29-5136572671A5}">
      <dsp:nvSpPr>
        <dsp:cNvPr id="0" name=""/>
        <dsp:cNvSpPr/>
      </dsp:nvSpPr>
      <dsp:spPr>
        <a:xfrm>
          <a:off x="317021" y="417797"/>
          <a:ext cx="522246" cy="522246"/>
        </a:xfrm>
        <a:prstGeom prst="gear6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</a:t>
          </a:r>
        </a:p>
      </dsp:txBody>
      <dsp:txXfrm>
        <a:off x="448498" y="550069"/>
        <a:ext cx="259292" cy="257702"/>
      </dsp:txXfrm>
    </dsp:sp>
    <dsp:sp modelId="{F091DA5A-7E69-4D41-AFEB-C3338B4C674A}">
      <dsp:nvSpPr>
        <dsp:cNvPr id="0" name=""/>
        <dsp:cNvSpPr/>
      </dsp:nvSpPr>
      <dsp:spPr>
        <a:xfrm rot="20700000">
          <a:off x="609533" y="57500"/>
          <a:ext cx="511695" cy="511695"/>
        </a:xfrm>
        <a:prstGeom prst="gear6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</a:t>
          </a:r>
        </a:p>
      </dsp:txBody>
      <dsp:txXfrm rot="-20700000">
        <a:off x="721762" y="169730"/>
        <a:ext cx="287235" cy="287235"/>
      </dsp:txXfrm>
    </dsp:sp>
    <dsp:sp modelId="{5DF62A15-F405-4537-A8EF-13B4D276B8A4}">
      <dsp:nvSpPr>
        <dsp:cNvPr id="0" name=""/>
        <dsp:cNvSpPr/>
      </dsp:nvSpPr>
      <dsp:spPr>
        <a:xfrm>
          <a:off x="652696" y="493422"/>
          <a:ext cx="919154" cy="919154"/>
        </a:xfrm>
        <a:prstGeom prst="circularArrow">
          <a:avLst>
            <a:gd name="adj1" fmla="val 4687"/>
            <a:gd name="adj2" fmla="val 299029"/>
            <a:gd name="adj3" fmla="val 2346888"/>
            <a:gd name="adj4" fmla="val 16292110"/>
            <a:gd name="adj5" fmla="val 546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3825F-BEED-4EAE-899B-C0A1C09E73C2}">
      <dsp:nvSpPr>
        <dsp:cNvPr id="0" name=""/>
        <dsp:cNvSpPr/>
      </dsp:nvSpPr>
      <dsp:spPr>
        <a:xfrm>
          <a:off x="224532" y="314640"/>
          <a:ext cx="667823" cy="6678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B43DC1-14C3-4E31-A860-BEBBAE33E346}">
      <dsp:nvSpPr>
        <dsp:cNvPr id="0" name=""/>
        <dsp:cNvSpPr/>
      </dsp:nvSpPr>
      <dsp:spPr>
        <a:xfrm>
          <a:off x="491172" y="-42183"/>
          <a:ext cx="720047" cy="7200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6AE8AD-4348-56FA-A784-6D4F91443F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261C2F-8CFA-9756-9B5E-79A777589E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27BB-61DF-4603-A91C-1FD16FBB18D8}" type="datetimeFigureOut">
              <a:rPr lang="en-CA" smtClean="0"/>
              <a:t>2025-05-28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C345D-02B9-0F45-A2F6-2CC270D697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80DF2-BB5A-2C8D-3EB1-7D17B7A14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8873-DCD1-402A-ACC3-B8BE61481A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310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61D2-CE94-4543-B5EC-0D230AFDE133}" type="datetimeFigureOut">
              <a:rPr lang="en-CA" smtClean="0"/>
              <a:t>2025-05-28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0D41-3A82-439C-852D-D0B43E1C8D9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6288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080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053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433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469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059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73485591-5F48-6B0E-F365-AB412C9A13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29144003-6B44-7A9B-55F7-712F3F3A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790C8BCB-CC1E-B6E5-AE74-6F8C9CF21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BAC3E8-0BD7-41EF-9D27-E79407F3ECA0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58CF671-0475-59CA-EE0D-E53F1569FC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23A40A3-5952-C754-BC2D-39721A4F0B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C70B21C2-0264-7B99-EA95-11C83886D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00D91E-29B4-4068-A451-3E106BA022FC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24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658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159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5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67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18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773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6265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7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0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120200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7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6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67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81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64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49005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320"/>
            <a:ext cx="7886700" cy="822960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35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76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500">
                <a:solidFill>
                  <a:schemeClr val="tx1"/>
                </a:solidFill>
                <a:latin typeface="+mn-lt"/>
              </a:defRPr>
            </a:lvl2pPr>
            <a:lvl3pPr>
              <a:defRPr sz="135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10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48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892276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49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05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5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40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68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02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286628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4320"/>
            <a:ext cx="7886700" cy="822960"/>
          </a:xfrm>
        </p:spPr>
        <p:txBody>
          <a:bodyPr/>
          <a:lstStyle>
            <a:lvl1pPr>
              <a:defRPr lang="en-US" sz="2100" b="1" kern="1200" dirty="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76" y="1165860"/>
            <a:ext cx="3888486" cy="3429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solidFill>
                  <a:schemeClr val="tx1"/>
                </a:solidFill>
                <a:latin typeface="+mn-lt"/>
              </a:defRPr>
            </a:lvl3pPr>
            <a:lvl4pPr>
              <a:defRPr sz="1500">
                <a:solidFill>
                  <a:schemeClr val="tx1"/>
                </a:solidFill>
                <a:latin typeface="+mn-lt"/>
              </a:defRPr>
            </a:lvl4pPr>
            <a:lvl5pPr>
              <a:defRPr sz="1500">
                <a:solidFill>
                  <a:schemeClr val="tx1"/>
                </a:solidFill>
                <a:latin typeface="+mn-lt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719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607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25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57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2" y="1574799"/>
            <a:ext cx="8151291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56133" y="3975105"/>
            <a:ext cx="8151292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375065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59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158204"/>
            <a:ext cx="3611564" cy="201533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158205"/>
            <a:ext cx="3611564" cy="2015332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89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042728"/>
            <a:ext cx="3611564" cy="213080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2437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34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43862"/>
            <a:ext cx="3611564" cy="62830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25446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359275" y="2777064"/>
            <a:ext cx="3611564" cy="146867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4381957" y="2043113"/>
            <a:ext cx="3516313" cy="629056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153D3B"/>
                </a:solidFill>
                <a:latin typeface="Source Sans Pro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59275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chemeClr val="accent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72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08286" y="971551"/>
            <a:ext cx="3999138" cy="2620736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4505775" y="3713694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096035"/>
            <a:ext cx="3611564" cy="1496252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83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 -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6764" y="1058018"/>
            <a:ext cx="4030661" cy="2999246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4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46" y="2113797"/>
            <a:ext cx="3611564" cy="1478489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600" b="0" baseline="0">
                <a:solidFill>
                  <a:srgbClr val="153D3B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25446" y="1533760"/>
            <a:ext cx="3611564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006265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Text area title</a:t>
            </a:r>
          </a:p>
          <a:p>
            <a:pPr lvl="0"/>
            <a:endParaRPr lang="en-US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8" y="973138"/>
            <a:ext cx="3593422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8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100" b="1" kern="1200" smtClean="0">
                <a:solidFill>
                  <a:srgbClr val="00632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832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F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133" y="1574799"/>
            <a:ext cx="3999138" cy="232418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87662" y="1574799"/>
            <a:ext cx="3999138" cy="232417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443587" y="973138"/>
            <a:ext cx="8163837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456133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7662" y="3975105"/>
            <a:ext cx="3611564" cy="3324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6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1pPr>
            <a:lvl2pPr marL="45714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96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4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92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40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88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37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85" indent="0" algn="ctr" defTabSz="457148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35A2C9"/>
                </a:solidFill>
                <a:latin typeface="Source Sans Pro"/>
                <a:cs typeface="Calibri"/>
              </a:rPr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1056298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09959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435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4A590F-5E5F-4920-8198-47252188D36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95400" y="857250"/>
            <a:ext cx="71628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740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1574800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rgbClr val="006265"/>
                </a:solidFill>
                <a:latin typeface="Source Sans Pro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24312" y="2263609"/>
            <a:ext cx="7534274" cy="2075023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60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160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160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1600">
                <a:solidFill>
                  <a:schemeClr val="tx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46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24312" y="1574799"/>
            <a:ext cx="7534274" cy="217956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1pPr>
            <a:lvl2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2pPr>
            <a:lvl3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3pPr>
            <a:lvl4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4pPr>
            <a:lvl5pPr>
              <a:defRPr sz="1600">
                <a:solidFill>
                  <a:srgbClr val="000000"/>
                </a:solidFill>
                <a:latin typeface="Source Sans Pro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973138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261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ll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43587" y="2613244"/>
            <a:ext cx="8163837" cy="380327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rgbClr val="006265"/>
                </a:solidFill>
                <a:latin typeface="Calibri"/>
                <a:ea typeface="+mn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2pPr>
            <a:lvl3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3pPr>
            <a:lvl4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4pPr>
            <a:lvl5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lang="en-US" sz="1600" b="0" kern="12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Maven pro"/>
                <a:ea typeface="+mn-ea"/>
                <a:cs typeface="Maven pro"/>
              </a:defRPr>
            </a:lvl5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5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3588" y="2184413"/>
            <a:ext cx="7514998" cy="42883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>
              <a:buNone/>
              <a:defRPr sz="1800" b="1" baseline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pPr lvl="0"/>
            <a:r>
              <a:rPr lang="en-US" dirty="0"/>
              <a:t>Subsection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8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attern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1481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4757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lain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0545"/>
            <a:ext cx="7933871" cy="646340"/>
          </a:xfrm>
          <a:prstGeom prst="rect">
            <a:avLst/>
          </a:prstGeom>
        </p:spPr>
        <p:txBody>
          <a:bodyPr vert="horz"/>
          <a:lstStyle>
            <a:lvl1pPr algn="l">
              <a:defRPr sz="3600" b="0" i="0">
                <a:solidFill>
                  <a:srgbClr val="35A2C9"/>
                </a:solidFill>
                <a:latin typeface="Source Sans Pro"/>
                <a:cs typeface="Calibri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063671"/>
            <a:ext cx="2266950" cy="7143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9461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2595555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4312" y="2070999"/>
            <a:ext cx="7534274" cy="51593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2pPr>
            <a:lvl3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3pPr>
            <a:lvl4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4pPr>
            <a:lvl5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120916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| BC Gov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4312" y="2595555"/>
            <a:ext cx="7534274" cy="443367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l">
              <a:buFont typeface="Arial"/>
              <a:buNone/>
              <a:defRPr sz="18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introduction goes here.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4312" y="2070999"/>
            <a:ext cx="7534274" cy="515938"/>
          </a:xfrm>
          <a:prstGeom prst="rect">
            <a:avLst/>
          </a:prstGeom>
        </p:spPr>
        <p:txBody>
          <a:bodyPr vert="horz"/>
          <a:lstStyle>
            <a:lvl1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  <a:lvl2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2pPr>
            <a:lvl3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3pPr>
            <a:lvl4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 smtClean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4pPr>
            <a:lvl5pPr marL="0" indent="0" algn="l" defTabSz="457148" rtl="0" eaLnBrk="1" latinLnBrk="0" hangingPunct="1">
              <a:spcBef>
                <a:spcPct val="0"/>
              </a:spcBef>
              <a:buNone/>
              <a:defRPr lang="en-US" sz="2800" b="0" i="0" u="none" kern="1200" baseline="0" dirty="0">
                <a:solidFill>
                  <a:srgbClr val="F37720"/>
                </a:solidFill>
                <a:latin typeface="Calibri"/>
                <a:ea typeface="+mj-ea"/>
                <a:cs typeface="Calibri"/>
              </a:defRPr>
            </a:lvl5pPr>
          </a:lstStyle>
          <a:p>
            <a:pPr lvl="0"/>
            <a:r>
              <a:rPr lang="en-US" dirty="0"/>
              <a:t>Section Heading</a:t>
            </a:r>
          </a:p>
        </p:txBody>
      </p:sp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6265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8420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C_Housing_Logo_FA_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7" r:id="rId1"/>
    <p:sldLayoutId id="2147493547" r:id="rId2"/>
    <p:sldLayoutId id="2147493548" r:id="rId3"/>
    <p:sldLayoutId id="2147493549" r:id="rId4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10" name="Picture 9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6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8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9593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6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379593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3" name="Picture 2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3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6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PPT_Backgrounds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  <p:sp>
        <p:nvSpPr>
          <p:cNvPr id="10" name="Footer Placeholder 7"/>
          <p:cNvSpPr txBox="1">
            <a:spLocks/>
          </p:cNvSpPr>
          <p:nvPr/>
        </p:nvSpPr>
        <p:spPr>
          <a:xfrm>
            <a:off x="6589058" y="4647732"/>
            <a:ext cx="197223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148" rtl="0" eaLnBrk="1" latinLnBrk="0" hangingPunct="1">
              <a:defRPr sz="1200" kern="1200">
                <a:solidFill>
                  <a:srgbClr val="153D3B"/>
                </a:solidFill>
                <a:latin typeface="Source Sans Pro"/>
                <a:ea typeface="+mn-ea"/>
                <a:cs typeface="+mn-cs"/>
              </a:defRPr>
            </a:lvl1pPr>
            <a:lvl2pPr marL="45714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7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5" algn="l" defTabSz="45714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006265"/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159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H_PPT_Backgrounds_Pag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C_Housing_Logo_FA_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10" name="Picture 9" descr="BCID_H_cmyk_po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0" r:id="rId1"/>
  </p:sldLayoutIdLst>
  <p:hf sldNum="0" hdr="0" dt="0"/>
  <p:txStyles>
    <p:titleStyle>
      <a:lvl1pPr algn="ctr" defTabSz="45714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4000" cy="51428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C_Housing_Logo_FA_RGB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63" y="4382968"/>
            <a:ext cx="1868714" cy="763908"/>
          </a:xfrm>
          <a:prstGeom prst="rect">
            <a:avLst/>
          </a:prstGeom>
        </p:spPr>
      </p:pic>
      <p:pic>
        <p:nvPicPr>
          <p:cNvPr id="9" name="Picture 8" descr="BCID_H_cmyk_pos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5" y="4503202"/>
            <a:ext cx="1265755" cy="4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0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4" r:id="rId2"/>
    <p:sldLayoutId id="2147493535" r:id="rId3"/>
    <p:sldLayoutId id="2147493536" r:id="rId4"/>
    <p:sldLayoutId id="2147493537" r:id="rId5"/>
    <p:sldLayoutId id="2147493538" r:id="rId6"/>
    <p:sldLayoutId id="2147493539" r:id="rId7"/>
    <p:sldLayoutId id="2147493540" r:id="rId8"/>
    <p:sldLayoutId id="2147493541" r:id="rId9"/>
    <p:sldLayoutId id="2147493542" r:id="rId10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C_Housing_Logo_FA_RGB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2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8" r:id="rId1"/>
    <p:sldLayoutId id="2147493493" r:id="rId2"/>
    <p:sldLayoutId id="2147493507" r:id="rId3"/>
    <p:sldLayoutId id="2147493510" r:id="rId4"/>
    <p:sldLayoutId id="2147493512" r:id="rId5"/>
    <p:sldLayoutId id="2147493511" r:id="rId6"/>
    <p:sldLayoutId id="2147493509" r:id="rId7"/>
    <p:sldLayoutId id="2147493494" r:id="rId8"/>
    <p:sldLayoutId id="2147493513" r:id="rId9"/>
    <p:sldLayoutId id="2147493522" r:id="rId10"/>
    <p:sldLayoutId id="2147493580" r:id="rId11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CH_PPT_Backgrounds_Page_3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79592"/>
            <a:ext cx="9144000" cy="763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C_Housing_Logo_FA_RGB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" y="4379592"/>
            <a:ext cx="1868714" cy="7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5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1" r:id="rId1"/>
    <p:sldLayoutId id="2147493552" r:id="rId2"/>
    <p:sldLayoutId id="2147493553" r:id="rId3"/>
    <p:sldLayoutId id="2147493554" r:id="rId4"/>
    <p:sldLayoutId id="2147493555" r:id="rId5"/>
    <p:sldLayoutId id="2147493556" r:id="rId6"/>
    <p:sldLayoutId id="2147493557" r:id="rId7"/>
    <p:sldLayoutId id="2147493558" r:id="rId8"/>
    <p:sldLayoutId id="2147493559" r:id="rId9"/>
    <p:sldLayoutId id="2147493560" r:id="rId10"/>
    <p:sldLayoutId id="2147493561" r:id="rId11"/>
    <p:sldLayoutId id="2147493562" r:id="rId12"/>
    <p:sldLayoutId id="2147493563" r:id="rId13"/>
    <p:sldLayoutId id="2147493564" r:id="rId14"/>
    <p:sldLayoutId id="2147493577" r:id="rId15"/>
    <p:sldLayoutId id="2147493578" r:id="rId16"/>
    <p:sldLayoutId id="2147493579" r:id="rId17"/>
  </p:sldLayoutIdLst>
  <p:hf sldNum="0" hdr="0" dt="0"/>
  <p:txStyles>
    <p:titleStyle>
      <a:lvl1pPr algn="l" defTabSz="457148" rtl="0" eaLnBrk="1" latinLnBrk="0" hangingPunct="1">
        <a:spcBef>
          <a:spcPct val="0"/>
        </a:spcBef>
        <a:buNone/>
        <a:defRPr sz="1400" b="1" i="0" kern="1200" baseline="0">
          <a:solidFill>
            <a:srgbClr val="006265"/>
          </a:solidFill>
          <a:latin typeface="Source Sans Pro"/>
          <a:ea typeface="+mj-ea"/>
          <a:cs typeface="+mj-cs"/>
        </a:defRPr>
      </a:lvl1pPr>
    </p:titleStyle>
    <p:bodyStyle>
      <a:lvl1pPr marL="342861" indent="-342861" algn="l" defTabSz="45714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45714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45714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45714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7" indent="-228574" algn="l" defTabSz="45714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5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3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1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9" indent="-228574" algn="l" defTabSz="4571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7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5" algn="l" defTabSz="457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wmuchisit.org/insulated-vinyl-siding-cost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hyperlink" Target="http://rpm.rcabc.org/index.php?title=File:Asphalt_Shingles.JPG" TargetMode="External"/><Relationship Id="rId10" Type="http://schemas.openxmlformats.org/officeDocument/2006/relationships/hyperlink" Target="https://www.publicdomainpictures.net/en/view-image.php?image=10642&amp;picture=painting-wall" TargetMode="External"/><Relationship Id="rId4" Type="http://schemas.openxmlformats.org/officeDocument/2006/relationships/image" Target="../media/image24.JPG"/><Relationship Id="rId9" Type="http://schemas.openxmlformats.org/officeDocument/2006/relationships/image" Target="../media/image27.jp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0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Asset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63671"/>
            <a:ext cx="3048000" cy="1422479"/>
          </a:xfrm>
        </p:spPr>
        <p:txBody>
          <a:bodyPr/>
          <a:lstStyle/>
          <a:p>
            <a:r>
              <a:rPr lang="en-US"/>
              <a:t>May 29, </a:t>
            </a:r>
            <a:r>
              <a:rPr lang="en-US" dirty="0"/>
              <a:t>2025</a:t>
            </a:r>
          </a:p>
          <a:p>
            <a:r>
              <a:rPr lang="en-US" dirty="0"/>
              <a:t>Owen Philip</a:t>
            </a:r>
          </a:p>
          <a:p>
            <a:r>
              <a:rPr lang="en-US" sz="1600" dirty="0"/>
              <a:t>Senior Manager, Capital Planning </a:t>
            </a:r>
          </a:p>
          <a:p>
            <a:r>
              <a:rPr lang="en-US" sz="1600" dirty="0"/>
              <a:t>BC Housing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89C31-97F7-D687-4797-192B90F54007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B3F2A-D71A-F6B3-84F2-8E0E909356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F7553B-ADA7-6BB3-2810-2817F506A49E}"/>
              </a:ext>
            </a:extLst>
          </p:cNvPr>
          <p:cNvSpPr txBox="1">
            <a:spLocks/>
          </p:cNvSpPr>
          <p:nvPr/>
        </p:nvSpPr>
        <p:spPr>
          <a:xfrm>
            <a:off x="443588" y="895350"/>
            <a:ext cx="7514998" cy="381001"/>
          </a:xfrm>
          <a:prstGeom prst="rect">
            <a:avLst/>
          </a:prstGeom>
        </p:spPr>
        <p:txBody>
          <a:bodyPr vert="horz" lIns="91430" tIns="45715" rIns="91430" bIns="45715"/>
          <a:lstStyle>
            <a:lvl1pPr marL="0" indent="0" algn="l" defTabSz="457148" rtl="0" eaLnBrk="1" latinLnBrk="0" hangingPunct="1">
              <a:spcBef>
                <a:spcPct val="20000"/>
              </a:spcBef>
              <a:buFont typeface="Arial"/>
              <a:buNone/>
              <a:defRPr sz="1800" b="1" kern="1200" baseline="0">
                <a:solidFill>
                  <a:srgbClr val="35A2C9"/>
                </a:solidFill>
                <a:latin typeface="Source Sans Pro"/>
                <a:ea typeface="+mn-ea"/>
                <a:cs typeface="Calibri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7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5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3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1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9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Capital Plan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335F4-1424-0450-5A2C-60AA017F2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8" y="1276351"/>
            <a:ext cx="8199832" cy="31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429D-53B3-4D1F-AB70-E3EB900B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Data Management</a:t>
            </a:r>
            <a:endParaRPr lang="en-C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87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37E8DE-638A-4ADA-A3ED-4B4B80604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0"/>
            <a:ext cx="9144000" cy="3962401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41D1D6-CA7E-408E-913E-556DCB4F458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3714750"/>
            <a:ext cx="7534274" cy="573014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solidFill>
                  <a:schemeClr val="bg1"/>
                </a:solidFill>
              </a:rPr>
              <a:t>What do I do with all of this information?</a:t>
            </a:r>
          </a:p>
          <a:p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9199-0E62-3188-BE6F-646986683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910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6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03C4B6-66B4-410D-A7D8-92255321FE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03450"/>
            <a:ext cx="7514998" cy="428831"/>
          </a:xfrm>
        </p:spPr>
        <p:txBody>
          <a:bodyPr/>
          <a:lstStyle/>
          <a:p>
            <a:r>
              <a:rPr lang="en-CA" sz="2400" dirty="0">
                <a:solidFill>
                  <a:schemeClr val="bg1"/>
                </a:solidFill>
              </a:rPr>
              <a:t>What makes good data??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9F72E-5C21-68E9-9B46-1A2CD826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629150"/>
            <a:ext cx="1005927" cy="31701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0D33E57-6A89-ADE4-D6F6-95481E9E0058}"/>
              </a:ext>
            </a:extLst>
          </p:cNvPr>
          <p:cNvGrpSpPr/>
          <p:nvPr/>
        </p:nvGrpSpPr>
        <p:grpSpPr>
          <a:xfrm>
            <a:off x="721720" y="819150"/>
            <a:ext cx="4260209" cy="399910"/>
            <a:chOff x="4419600" y="1230503"/>
            <a:chExt cx="5552343" cy="5212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49B9F8-45E7-AD7B-EB85-0235A7D24D01}"/>
                </a:ext>
              </a:extLst>
            </p:cNvPr>
            <p:cNvSpPr/>
            <p:nvPr/>
          </p:nvSpPr>
          <p:spPr>
            <a:xfrm>
              <a:off x="4671091" y="1252212"/>
              <a:ext cx="5300852" cy="4686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2000" dirty="0">
                  <a:solidFill>
                    <a:schemeClr val="tx1"/>
                  </a:solidFill>
                </a:rPr>
                <a:t>      Useable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95D12D-DFE8-DD88-5B60-9BCE9C6CCD2A}"/>
                </a:ext>
              </a:extLst>
            </p:cNvPr>
            <p:cNvGrpSpPr/>
            <p:nvPr/>
          </p:nvGrpSpPr>
          <p:grpSpPr>
            <a:xfrm>
              <a:off x="4419600" y="1230503"/>
              <a:ext cx="521204" cy="521204"/>
              <a:chOff x="6523278" y="1485510"/>
              <a:chExt cx="521204" cy="521204"/>
            </a:xfrm>
          </p:grpSpPr>
          <p:sp>
            <p:nvSpPr>
              <p:cNvPr id="8" name="Teardrop 7">
                <a:extLst>
                  <a:ext uri="{FF2B5EF4-FFF2-40B4-BE49-F238E27FC236}">
                    <a16:creationId xmlns:a16="http://schemas.microsoft.com/office/drawing/2014/main" id="{B01F8F84-5037-E517-367C-9EDF347F8B5F}"/>
                  </a:ext>
                </a:extLst>
              </p:cNvPr>
              <p:cNvSpPr/>
              <p:nvPr/>
            </p:nvSpPr>
            <p:spPr>
              <a:xfrm rot="2736716">
                <a:off x="6523278" y="1485510"/>
                <a:ext cx="521204" cy="521204"/>
              </a:xfrm>
              <a:prstGeom prst="teardrop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E77DB32-BC14-963F-CC98-E8F7DBB7A2E8}"/>
                  </a:ext>
                </a:extLst>
              </p:cNvPr>
              <p:cNvSpPr/>
              <p:nvPr/>
            </p:nvSpPr>
            <p:spPr>
              <a:xfrm>
                <a:off x="6570093" y="1526174"/>
                <a:ext cx="430728" cy="430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799C6F-C58A-ECB9-65E6-DDC43D782A23}"/>
              </a:ext>
            </a:extLst>
          </p:cNvPr>
          <p:cNvGrpSpPr/>
          <p:nvPr/>
        </p:nvGrpSpPr>
        <p:grpSpPr>
          <a:xfrm>
            <a:off x="914684" y="1294847"/>
            <a:ext cx="4260209" cy="399910"/>
            <a:chOff x="4419600" y="1230503"/>
            <a:chExt cx="5552343" cy="52120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52DB050-202B-D466-A14A-97FF87377247}"/>
                </a:ext>
              </a:extLst>
            </p:cNvPr>
            <p:cNvSpPr/>
            <p:nvPr/>
          </p:nvSpPr>
          <p:spPr>
            <a:xfrm>
              <a:off x="4671091" y="1252212"/>
              <a:ext cx="5300852" cy="4686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800" dirty="0">
                  <a:solidFill>
                    <a:schemeClr val="tx1"/>
                  </a:solidFill>
                </a:rPr>
                <a:t>       Accessible</a:t>
              </a:r>
              <a:r>
                <a:rPr lang="en-CA" sz="1800" dirty="0"/>
                <a:t> 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72EDA42-1E1F-42E7-BF5D-1DBE97F16D1F}"/>
                </a:ext>
              </a:extLst>
            </p:cNvPr>
            <p:cNvGrpSpPr/>
            <p:nvPr/>
          </p:nvGrpSpPr>
          <p:grpSpPr>
            <a:xfrm>
              <a:off x="4419600" y="1230503"/>
              <a:ext cx="521204" cy="521204"/>
              <a:chOff x="6523278" y="1485510"/>
              <a:chExt cx="521204" cy="521204"/>
            </a:xfrm>
          </p:grpSpPr>
          <p:sp>
            <p:nvSpPr>
              <p:cNvPr id="59" name="Teardrop 58">
                <a:extLst>
                  <a:ext uri="{FF2B5EF4-FFF2-40B4-BE49-F238E27FC236}">
                    <a16:creationId xmlns:a16="http://schemas.microsoft.com/office/drawing/2014/main" id="{CF69B701-5818-5EDB-4287-22E0A6720770}"/>
                  </a:ext>
                </a:extLst>
              </p:cNvPr>
              <p:cNvSpPr/>
              <p:nvPr/>
            </p:nvSpPr>
            <p:spPr>
              <a:xfrm rot="2736716">
                <a:off x="6523278" y="1485510"/>
                <a:ext cx="521204" cy="521204"/>
              </a:xfrm>
              <a:prstGeom prst="teardrop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4B9722E-E73F-E22C-F7ED-CE8ACFF3F5CA}"/>
                  </a:ext>
                </a:extLst>
              </p:cNvPr>
              <p:cNvSpPr/>
              <p:nvPr/>
            </p:nvSpPr>
            <p:spPr>
              <a:xfrm>
                <a:off x="6570093" y="1526174"/>
                <a:ext cx="430728" cy="430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AAD5BE1-F8CB-5126-86D6-743DF16B6D38}"/>
              </a:ext>
            </a:extLst>
          </p:cNvPr>
          <p:cNvGrpSpPr/>
          <p:nvPr/>
        </p:nvGrpSpPr>
        <p:grpSpPr>
          <a:xfrm>
            <a:off x="1114639" y="1777565"/>
            <a:ext cx="4260209" cy="399910"/>
            <a:chOff x="4419600" y="1230503"/>
            <a:chExt cx="5552343" cy="521204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A55BEEB-E418-1830-DBD2-5947C7CF0D35}"/>
                </a:ext>
              </a:extLst>
            </p:cNvPr>
            <p:cNvSpPr/>
            <p:nvPr/>
          </p:nvSpPr>
          <p:spPr>
            <a:xfrm>
              <a:off x="4671091" y="1252212"/>
              <a:ext cx="5300852" cy="4686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800" dirty="0">
                  <a:solidFill>
                    <a:schemeClr val="tx1"/>
                  </a:solidFill>
                </a:rPr>
                <a:t>       Familiar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DB8BD47-7E89-A548-66A5-321AC355EFCC}"/>
                </a:ext>
              </a:extLst>
            </p:cNvPr>
            <p:cNvGrpSpPr/>
            <p:nvPr/>
          </p:nvGrpSpPr>
          <p:grpSpPr>
            <a:xfrm>
              <a:off x="4419600" y="1230503"/>
              <a:ext cx="521204" cy="521204"/>
              <a:chOff x="6523278" y="1485510"/>
              <a:chExt cx="521204" cy="521204"/>
            </a:xfrm>
          </p:grpSpPr>
          <p:sp>
            <p:nvSpPr>
              <p:cNvPr id="64" name="Teardrop 63">
                <a:extLst>
                  <a:ext uri="{FF2B5EF4-FFF2-40B4-BE49-F238E27FC236}">
                    <a16:creationId xmlns:a16="http://schemas.microsoft.com/office/drawing/2014/main" id="{D8B8FA3D-69AF-E3B1-FAB0-227584770A8D}"/>
                  </a:ext>
                </a:extLst>
              </p:cNvPr>
              <p:cNvSpPr/>
              <p:nvPr/>
            </p:nvSpPr>
            <p:spPr>
              <a:xfrm rot="2736716">
                <a:off x="6523278" y="1485510"/>
                <a:ext cx="521204" cy="521204"/>
              </a:xfrm>
              <a:prstGeom prst="teardrop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DC6D036-6659-EBB8-B4C9-7395DCD77E42}"/>
                  </a:ext>
                </a:extLst>
              </p:cNvPr>
              <p:cNvSpPr/>
              <p:nvPr/>
            </p:nvSpPr>
            <p:spPr>
              <a:xfrm>
                <a:off x="6570093" y="1526174"/>
                <a:ext cx="430728" cy="430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8B37154-9B78-BE06-9C47-9967BDCA19D2}"/>
              </a:ext>
            </a:extLst>
          </p:cNvPr>
          <p:cNvGrpSpPr/>
          <p:nvPr/>
        </p:nvGrpSpPr>
        <p:grpSpPr>
          <a:xfrm>
            <a:off x="1338311" y="2253262"/>
            <a:ext cx="4260209" cy="399910"/>
            <a:chOff x="4419600" y="1230503"/>
            <a:chExt cx="5552343" cy="52120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909DDF4-BC14-C3E1-26CD-95D4A63AE42C}"/>
                </a:ext>
              </a:extLst>
            </p:cNvPr>
            <p:cNvSpPr/>
            <p:nvPr/>
          </p:nvSpPr>
          <p:spPr>
            <a:xfrm>
              <a:off x="4671091" y="1252212"/>
              <a:ext cx="5300852" cy="4686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800" dirty="0">
                  <a:solidFill>
                    <a:schemeClr val="tx1"/>
                  </a:solidFill>
                </a:rPr>
                <a:t>      Legible (naming conventions)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D5E8FEE-5B2A-762A-C268-B1EB186011C1}"/>
                </a:ext>
              </a:extLst>
            </p:cNvPr>
            <p:cNvGrpSpPr/>
            <p:nvPr/>
          </p:nvGrpSpPr>
          <p:grpSpPr>
            <a:xfrm>
              <a:off x="4419600" y="1230503"/>
              <a:ext cx="521204" cy="521204"/>
              <a:chOff x="6523278" y="1485510"/>
              <a:chExt cx="521204" cy="521204"/>
            </a:xfrm>
          </p:grpSpPr>
          <p:sp>
            <p:nvSpPr>
              <p:cNvPr id="69" name="Teardrop 68">
                <a:extLst>
                  <a:ext uri="{FF2B5EF4-FFF2-40B4-BE49-F238E27FC236}">
                    <a16:creationId xmlns:a16="http://schemas.microsoft.com/office/drawing/2014/main" id="{AB175484-C93C-7D35-8BB4-6A67CA155FAA}"/>
                  </a:ext>
                </a:extLst>
              </p:cNvPr>
              <p:cNvSpPr/>
              <p:nvPr/>
            </p:nvSpPr>
            <p:spPr>
              <a:xfrm rot="2736716">
                <a:off x="6523278" y="1485510"/>
                <a:ext cx="521204" cy="521204"/>
              </a:xfrm>
              <a:prstGeom prst="teardrop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857EC78-4410-5E21-CCDE-7044D3ED44AC}"/>
                  </a:ext>
                </a:extLst>
              </p:cNvPr>
              <p:cNvSpPr/>
              <p:nvPr/>
            </p:nvSpPr>
            <p:spPr>
              <a:xfrm>
                <a:off x="6570093" y="1526174"/>
                <a:ext cx="430728" cy="430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2002C02-7666-6E31-8CCF-0F91DA583C03}"/>
              </a:ext>
            </a:extLst>
          </p:cNvPr>
          <p:cNvGrpSpPr/>
          <p:nvPr/>
        </p:nvGrpSpPr>
        <p:grpSpPr>
          <a:xfrm>
            <a:off x="1531275" y="2728959"/>
            <a:ext cx="4260209" cy="399910"/>
            <a:chOff x="4419600" y="1230503"/>
            <a:chExt cx="5552343" cy="52120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47D286C-ECF2-3090-9086-2A1E8030D15F}"/>
                </a:ext>
              </a:extLst>
            </p:cNvPr>
            <p:cNvSpPr/>
            <p:nvPr/>
          </p:nvSpPr>
          <p:spPr>
            <a:xfrm>
              <a:off x="4671091" y="1252212"/>
              <a:ext cx="5300852" cy="4686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800" dirty="0">
                  <a:solidFill>
                    <a:schemeClr val="tx1"/>
                  </a:solidFill>
                </a:rPr>
                <a:t>       Fresh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F59FA9E-9BEF-2CE5-7429-DCCFA54F5294}"/>
                </a:ext>
              </a:extLst>
            </p:cNvPr>
            <p:cNvGrpSpPr/>
            <p:nvPr/>
          </p:nvGrpSpPr>
          <p:grpSpPr>
            <a:xfrm>
              <a:off x="4419600" y="1230503"/>
              <a:ext cx="521204" cy="521204"/>
              <a:chOff x="6523278" y="1485510"/>
              <a:chExt cx="521204" cy="521204"/>
            </a:xfrm>
          </p:grpSpPr>
          <p:sp>
            <p:nvSpPr>
              <p:cNvPr id="74" name="Teardrop 73">
                <a:extLst>
                  <a:ext uri="{FF2B5EF4-FFF2-40B4-BE49-F238E27FC236}">
                    <a16:creationId xmlns:a16="http://schemas.microsoft.com/office/drawing/2014/main" id="{ACF20623-7DBF-8656-02D8-76A8E1BDCD5B}"/>
                  </a:ext>
                </a:extLst>
              </p:cNvPr>
              <p:cNvSpPr/>
              <p:nvPr/>
            </p:nvSpPr>
            <p:spPr>
              <a:xfrm rot="2736716">
                <a:off x="6523278" y="1485510"/>
                <a:ext cx="521204" cy="521204"/>
              </a:xfrm>
              <a:prstGeom prst="teardrop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D0C8314-8042-365E-89AE-3863CDA239B7}"/>
                  </a:ext>
                </a:extLst>
              </p:cNvPr>
              <p:cNvSpPr/>
              <p:nvPr/>
            </p:nvSpPr>
            <p:spPr>
              <a:xfrm>
                <a:off x="6570093" y="1526174"/>
                <a:ext cx="430728" cy="430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2CAD67-86C5-022B-4985-F9F19E327FC0}"/>
              </a:ext>
            </a:extLst>
          </p:cNvPr>
          <p:cNvGrpSpPr/>
          <p:nvPr/>
        </p:nvGrpSpPr>
        <p:grpSpPr>
          <a:xfrm>
            <a:off x="1731230" y="3211677"/>
            <a:ext cx="4260209" cy="399910"/>
            <a:chOff x="4419600" y="1230503"/>
            <a:chExt cx="5552343" cy="52120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71229F7-0AFF-9FEB-59B7-FDA7F9EABCC4}"/>
                </a:ext>
              </a:extLst>
            </p:cNvPr>
            <p:cNvSpPr/>
            <p:nvPr/>
          </p:nvSpPr>
          <p:spPr>
            <a:xfrm>
              <a:off x="4671091" y="1252212"/>
              <a:ext cx="5300852" cy="4686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800" dirty="0">
                  <a:solidFill>
                    <a:schemeClr val="tx1"/>
                  </a:solidFill>
                </a:rPr>
                <a:t>       Project/Maintenance Tracking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E269074-7B1B-9E2A-D1E7-B65621C4D3AE}"/>
                </a:ext>
              </a:extLst>
            </p:cNvPr>
            <p:cNvGrpSpPr/>
            <p:nvPr/>
          </p:nvGrpSpPr>
          <p:grpSpPr>
            <a:xfrm>
              <a:off x="4419600" y="1230503"/>
              <a:ext cx="521204" cy="521204"/>
              <a:chOff x="6523278" y="1485510"/>
              <a:chExt cx="521204" cy="521204"/>
            </a:xfrm>
          </p:grpSpPr>
          <p:sp>
            <p:nvSpPr>
              <p:cNvPr id="79" name="Teardrop 78">
                <a:extLst>
                  <a:ext uri="{FF2B5EF4-FFF2-40B4-BE49-F238E27FC236}">
                    <a16:creationId xmlns:a16="http://schemas.microsoft.com/office/drawing/2014/main" id="{EECDFF41-5F9C-735D-8296-582F6A7E6130}"/>
                  </a:ext>
                </a:extLst>
              </p:cNvPr>
              <p:cNvSpPr/>
              <p:nvPr/>
            </p:nvSpPr>
            <p:spPr>
              <a:xfrm rot="2736716">
                <a:off x="6523278" y="1485510"/>
                <a:ext cx="521204" cy="521204"/>
              </a:xfrm>
              <a:prstGeom prst="teardrop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12EF3D51-DFD3-1536-535A-6766742C81D8}"/>
                  </a:ext>
                </a:extLst>
              </p:cNvPr>
              <p:cNvSpPr/>
              <p:nvPr/>
            </p:nvSpPr>
            <p:spPr>
              <a:xfrm>
                <a:off x="6570093" y="1526174"/>
                <a:ext cx="430728" cy="430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63DD08E-60D1-E9AA-2BDE-FEBAEEB43084}"/>
              </a:ext>
            </a:extLst>
          </p:cNvPr>
          <p:cNvGrpSpPr/>
          <p:nvPr/>
        </p:nvGrpSpPr>
        <p:grpSpPr>
          <a:xfrm>
            <a:off x="1933282" y="3694395"/>
            <a:ext cx="4260209" cy="399910"/>
            <a:chOff x="4419600" y="1230503"/>
            <a:chExt cx="5552343" cy="52120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4E68211-E5A1-BB23-95BC-14D8D412C732}"/>
                </a:ext>
              </a:extLst>
            </p:cNvPr>
            <p:cNvSpPr/>
            <p:nvPr/>
          </p:nvSpPr>
          <p:spPr>
            <a:xfrm>
              <a:off x="4671091" y="1252212"/>
              <a:ext cx="5300852" cy="46863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CA" sz="1800" dirty="0">
                  <a:solidFill>
                    <a:schemeClr val="tx1"/>
                  </a:solidFill>
                </a:rPr>
                <a:t>       Reporting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DA0057D-2559-CB63-B862-5425590C7FCC}"/>
                </a:ext>
              </a:extLst>
            </p:cNvPr>
            <p:cNvGrpSpPr/>
            <p:nvPr/>
          </p:nvGrpSpPr>
          <p:grpSpPr>
            <a:xfrm>
              <a:off x="4419600" y="1230503"/>
              <a:ext cx="521204" cy="521204"/>
              <a:chOff x="6523278" y="1485510"/>
              <a:chExt cx="521204" cy="521204"/>
            </a:xfrm>
          </p:grpSpPr>
          <p:sp>
            <p:nvSpPr>
              <p:cNvPr id="84" name="Teardrop 83">
                <a:extLst>
                  <a:ext uri="{FF2B5EF4-FFF2-40B4-BE49-F238E27FC236}">
                    <a16:creationId xmlns:a16="http://schemas.microsoft.com/office/drawing/2014/main" id="{B96EFD7A-08CE-7387-32AF-E739A52D7769}"/>
                  </a:ext>
                </a:extLst>
              </p:cNvPr>
              <p:cNvSpPr/>
              <p:nvPr/>
            </p:nvSpPr>
            <p:spPr>
              <a:xfrm rot="2736716">
                <a:off x="6523278" y="1485510"/>
                <a:ext cx="521204" cy="521204"/>
              </a:xfrm>
              <a:prstGeom prst="teardrop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E4080C8F-CBA6-319C-FEA4-B1CDE0E6B127}"/>
                  </a:ext>
                </a:extLst>
              </p:cNvPr>
              <p:cNvSpPr/>
              <p:nvPr/>
            </p:nvSpPr>
            <p:spPr>
              <a:xfrm>
                <a:off x="6570093" y="1526174"/>
                <a:ext cx="430728" cy="4307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</p:grp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6E58A804-D547-6DF3-D631-E5F8C812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956" y="968134"/>
            <a:ext cx="2205324" cy="21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B0559-9DA8-48E6-BBDA-CEF9709701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312" y="819150"/>
            <a:ext cx="7514998" cy="428831"/>
          </a:xfrm>
        </p:spPr>
        <p:txBody>
          <a:bodyPr/>
          <a:lstStyle/>
          <a:p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Facilities Condition Index : Calculation</a:t>
            </a:r>
            <a:endParaRPr lang="en-CA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927DA4-A680-401F-AA30-F8B553FC3705}"/>
              </a:ext>
            </a:extLst>
          </p:cNvPr>
          <p:cNvGrpSpPr/>
          <p:nvPr/>
        </p:nvGrpSpPr>
        <p:grpSpPr>
          <a:xfrm>
            <a:off x="-22470" y="1563156"/>
            <a:ext cx="9132942" cy="2797008"/>
            <a:chOff x="708552" y="2091811"/>
            <a:chExt cx="11338010" cy="399081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2F37444-E2DB-4BF5-AA0E-6ADAAE61C4EA}"/>
                </a:ext>
              </a:extLst>
            </p:cNvPr>
            <p:cNvGrpSpPr/>
            <p:nvPr/>
          </p:nvGrpSpPr>
          <p:grpSpPr>
            <a:xfrm>
              <a:off x="2138215" y="2091811"/>
              <a:ext cx="9908347" cy="1503579"/>
              <a:chOff x="841041" y="2091811"/>
              <a:chExt cx="9908347" cy="150357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B8C74B3-EBC4-4073-A898-217E99686876}"/>
                  </a:ext>
                </a:extLst>
              </p:cNvPr>
              <p:cNvGrpSpPr/>
              <p:nvPr/>
            </p:nvGrpSpPr>
            <p:grpSpPr>
              <a:xfrm>
                <a:off x="2464618" y="2091811"/>
                <a:ext cx="1136144" cy="1472867"/>
                <a:chOff x="510591" y="1593966"/>
                <a:chExt cx="1136144" cy="1472867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DC7D7A9-ADC9-4702-A9E4-8D7E45F7F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2960" y="1593966"/>
                  <a:ext cx="523875" cy="600075"/>
                </a:xfrm>
                <a:prstGeom prst="rect">
                  <a:avLst/>
                </a:prstGeom>
              </p:spPr>
            </p:pic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88A9414-81EF-473D-B38C-1E8D66FDFEC7}"/>
                    </a:ext>
                  </a:extLst>
                </p:cNvPr>
                <p:cNvSpPr txBox="1"/>
                <p:nvPr/>
              </p:nvSpPr>
              <p:spPr>
                <a:xfrm>
                  <a:off x="510591" y="2320294"/>
                  <a:ext cx="1136144" cy="746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windows</a:t>
                  </a: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1E419A7-BDCC-4B68-B273-3504804A61BC}"/>
                  </a:ext>
                </a:extLst>
              </p:cNvPr>
              <p:cNvGrpSpPr/>
              <p:nvPr/>
            </p:nvGrpSpPr>
            <p:grpSpPr>
              <a:xfrm>
                <a:off x="3859586" y="2158713"/>
                <a:ext cx="1372414" cy="1405962"/>
                <a:chOff x="1434628" y="1612297"/>
                <a:chExt cx="1372414" cy="1405962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AC1DDAEF-5D0B-4FFD-8E6C-291E0198B9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6183" y="1612297"/>
                  <a:ext cx="876595" cy="563411"/>
                </a:xfrm>
                <a:prstGeom prst="rect">
                  <a:avLst/>
                </a:prstGeom>
              </p:spPr>
            </p:pic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94B9E9F4-8513-40E2-BE82-B704FCC3F9B4}"/>
                    </a:ext>
                  </a:extLst>
                </p:cNvPr>
                <p:cNvSpPr txBox="1"/>
                <p:nvPr/>
              </p:nvSpPr>
              <p:spPr>
                <a:xfrm>
                  <a:off x="1434628" y="2271721"/>
                  <a:ext cx="1372414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roof shingles</a:t>
                  </a: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8914EA0-4908-4EC7-A8C6-0FA78089BACB}"/>
                  </a:ext>
                </a:extLst>
              </p:cNvPr>
              <p:cNvGrpSpPr/>
              <p:nvPr/>
            </p:nvGrpSpPr>
            <p:grpSpPr>
              <a:xfrm>
                <a:off x="841041" y="2165121"/>
                <a:ext cx="1136144" cy="1399556"/>
                <a:chOff x="1060249" y="3636069"/>
                <a:chExt cx="1136144" cy="1399556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633CF08D-3D0B-4A75-AFBC-B144B82782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8150" y="3636069"/>
                  <a:ext cx="860343" cy="516206"/>
                </a:xfrm>
                <a:prstGeom prst="rect">
                  <a:avLst/>
                </a:prstGeom>
              </p:spPr>
            </p:pic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50FB3AA1-2F2E-4091-BE7C-AE9A229F53A8}"/>
                    </a:ext>
                  </a:extLst>
                </p:cNvPr>
                <p:cNvSpPr txBox="1"/>
                <p:nvPr/>
              </p:nvSpPr>
              <p:spPr>
                <a:xfrm>
                  <a:off x="1060249" y="4289087"/>
                  <a:ext cx="1136144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plumbing</a:t>
                  </a: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E1960DF-B941-4D7D-B99A-3518DE068073}"/>
                  </a:ext>
                </a:extLst>
              </p:cNvPr>
              <p:cNvGrpSpPr/>
              <p:nvPr/>
            </p:nvGrpSpPr>
            <p:grpSpPr>
              <a:xfrm>
                <a:off x="7559462" y="2146966"/>
                <a:ext cx="1144241" cy="1448424"/>
                <a:chOff x="3629778" y="3550072"/>
                <a:chExt cx="1144241" cy="1448424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9D093EDE-DCDD-42F0-82E5-0C0C0C2366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7685" y="3550072"/>
                  <a:ext cx="1036334" cy="690198"/>
                </a:xfrm>
                <a:prstGeom prst="rect">
                  <a:avLst/>
                </a:prstGeom>
              </p:spPr>
            </p:pic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DAB69F0-CAC6-4097-AFCB-0CF3AB4E8702}"/>
                    </a:ext>
                  </a:extLst>
                </p:cNvPr>
                <p:cNvSpPr txBox="1"/>
                <p:nvPr/>
              </p:nvSpPr>
              <p:spPr>
                <a:xfrm>
                  <a:off x="3629778" y="4251958"/>
                  <a:ext cx="1136143" cy="7465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Replace siding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4A9E6B7-D19A-42DB-A12E-2E95EA9575B4}"/>
                  </a:ext>
                </a:extLst>
              </p:cNvPr>
              <p:cNvGrpSpPr/>
              <p:nvPr/>
            </p:nvGrpSpPr>
            <p:grpSpPr>
              <a:xfrm>
                <a:off x="5764572" y="2162676"/>
                <a:ext cx="1136144" cy="1160818"/>
                <a:chOff x="3866242" y="1607183"/>
                <a:chExt cx="1136144" cy="1160818"/>
              </a:xfrm>
            </p:grpSpPr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548A01D-DFA3-4FCC-86B7-977D8CCD2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8729" y="1607183"/>
                  <a:ext cx="913514" cy="608771"/>
                </a:xfrm>
                <a:prstGeom prst="rect">
                  <a:avLst/>
                </a:prstGeom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6CC3C9B-58FA-463D-A9A0-1783BDB9C026}"/>
                    </a:ext>
                  </a:extLst>
                </p:cNvPr>
                <p:cNvSpPr txBox="1"/>
                <p:nvPr/>
              </p:nvSpPr>
              <p:spPr>
                <a:xfrm>
                  <a:off x="3866242" y="2328860"/>
                  <a:ext cx="1136144" cy="4391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14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CA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+mn-ea"/>
                      <a:cs typeface="+mn-cs"/>
                    </a:rPr>
                    <a:t>$ Painting</a:t>
                  </a:r>
                </a:p>
              </p:txBody>
            </p:sp>
          </p:grpSp>
          <p:pic>
            <p:nvPicPr>
              <p:cNvPr id="46" name="Graphic 45" descr="Add">
                <a:extLst>
                  <a:ext uri="{FF2B5EF4-FFF2-40B4-BE49-F238E27FC236}">
                    <a16:creationId xmlns:a16="http://schemas.microsoft.com/office/drawing/2014/main" id="{AF46A44A-E248-4345-BF60-41FD5708E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019717" y="258953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7" name="Graphic 46" descr="Add">
                <a:extLst>
                  <a:ext uri="{FF2B5EF4-FFF2-40B4-BE49-F238E27FC236}">
                    <a16:creationId xmlns:a16="http://schemas.microsoft.com/office/drawing/2014/main" id="{4D933DDA-F3AE-4D67-A52B-1DF4DA761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526172" y="258953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8" name="Graphic 47" descr="Add">
                <a:extLst>
                  <a:ext uri="{FF2B5EF4-FFF2-40B4-BE49-F238E27FC236}">
                    <a16:creationId xmlns:a16="http://schemas.microsoft.com/office/drawing/2014/main" id="{91F1D1CD-2D64-4D5E-AE53-316F74F8A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206806" y="25856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" name="Graphic 48" descr="Add">
                <a:extLst>
                  <a:ext uri="{FF2B5EF4-FFF2-40B4-BE49-F238E27FC236}">
                    <a16:creationId xmlns:a16="http://schemas.microsoft.com/office/drawing/2014/main" id="{885224CB-616B-4DF5-9479-DCD95AD57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01094" y="258565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0" name="Graphic 49" descr="Add">
                <a:extLst>
                  <a:ext uri="{FF2B5EF4-FFF2-40B4-BE49-F238E27FC236}">
                    <a16:creationId xmlns:a16="http://schemas.microsoft.com/office/drawing/2014/main" id="{F8A5C645-38BB-4D04-8BD0-26D7D785B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09395" y="2553480"/>
                <a:ext cx="457200" cy="4572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6BDF720-CBCC-4475-A0D8-30972A229159}"/>
                  </a:ext>
                </a:extLst>
              </p:cNvPr>
              <p:cNvSpPr txBox="1"/>
              <p:nvPr/>
            </p:nvSpPr>
            <p:spPr>
              <a:xfrm>
                <a:off x="9364243" y="2415129"/>
                <a:ext cx="1385145" cy="658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Etc</a:t>
                </a:r>
                <a:r>
                  <a:rPr kumimoji="0" lang="en-C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….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BAAED53-54F1-4D6C-87C3-E8E5D7F4FDCF}"/>
                </a:ext>
              </a:extLst>
            </p:cNvPr>
            <p:cNvGrpSpPr/>
            <p:nvPr/>
          </p:nvGrpSpPr>
          <p:grpSpPr>
            <a:xfrm>
              <a:off x="5156761" y="3856406"/>
              <a:ext cx="4074943" cy="2226218"/>
              <a:chOff x="3908941" y="3916626"/>
              <a:chExt cx="4074943" cy="2226218"/>
            </a:xfrm>
          </p:grpSpPr>
          <p:pic>
            <p:nvPicPr>
              <p:cNvPr id="39" name="Content Placeholder 6">
                <a:extLst>
                  <a:ext uri="{FF2B5EF4-FFF2-40B4-BE49-F238E27FC236}">
                    <a16:creationId xmlns:a16="http://schemas.microsoft.com/office/drawing/2014/main" id="{3932440D-9F8B-4644-99F1-377B1AD30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71934" y="3916626"/>
                <a:ext cx="1766932" cy="126851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D49545-8F95-4AFF-95E6-4282D8C1DC3F}"/>
                  </a:ext>
                </a:extLst>
              </p:cNvPr>
              <p:cNvSpPr txBox="1"/>
              <p:nvPr/>
            </p:nvSpPr>
            <p:spPr>
              <a:xfrm>
                <a:off x="3908941" y="5311847"/>
                <a:ext cx="40749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$ Whole building Current Replacement Value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87E3AE-8E39-4794-B419-0AEE2CDE4F04}"/>
                </a:ext>
              </a:extLst>
            </p:cNvPr>
            <p:cNvGrpSpPr/>
            <p:nvPr/>
          </p:nvGrpSpPr>
          <p:grpSpPr>
            <a:xfrm>
              <a:off x="708552" y="3210670"/>
              <a:ext cx="11210537" cy="834366"/>
              <a:chOff x="708552" y="3210670"/>
              <a:chExt cx="11210537" cy="83436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2E5483A-68A0-4EE1-A6D6-BEF504DB06D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57523" y="3595391"/>
                <a:ext cx="9761566" cy="0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68D418-3057-4332-AB56-E46417B42024}"/>
                  </a:ext>
                </a:extLst>
              </p:cNvPr>
              <p:cNvSpPr txBox="1"/>
              <p:nvPr/>
            </p:nvSpPr>
            <p:spPr>
              <a:xfrm>
                <a:off x="708552" y="3210670"/>
                <a:ext cx="1429663" cy="83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14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rPr>
                  <a:t>FCI =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56977C9-11D3-4B86-9852-A162DA13BC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56119" y="47053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19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8AF36F-593D-4090-8856-CE9DB946AF0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2677" y="901348"/>
            <a:ext cx="7534275" cy="2179638"/>
          </a:xfrm>
        </p:spPr>
        <p:txBody>
          <a:bodyPr/>
          <a:lstStyle/>
          <a:p>
            <a:pPr marL="38100" indent="0">
              <a:buNone/>
            </a:pPr>
            <a:r>
              <a:rPr lang="en-US" dirty="0"/>
              <a:t>The quality rating from Ameresco for FCI is as follows: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695C9-AD6E-4FE4-995C-7A2278289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02435"/>
            <a:ext cx="7514998" cy="510474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Facilities Condition Index </a:t>
            </a:r>
            <a:endParaRPr lang="en-CA" sz="24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F911A-1C73-A8FF-65FF-75CAEA1B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04950"/>
            <a:ext cx="6491060" cy="4862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F69259-ACA2-C0D1-8817-AF4406551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380" y="2273972"/>
            <a:ext cx="46863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84193-A6A7-6F5C-7005-4C025ED8F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260" y="4304702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EB451F-A301-C4F7-9075-EE8D9B4416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541" y="895350"/>
            <a:ext cx="8113136" cy="939506"/>
          </a:xfrm>
        </p:spPr>
        <p:txBody>
          <a:bodyPr/>
          <a:lstStyle/>
          <a:p>
            <a:pPr marL="28575" indent="0">
              <a:buNone/>
            </a:pPr>
            <a:r>
              <a:rPr lang="en-CA" sz="1800" dirty="0">
                <a:solidFill>
                  <a:schemeClr val="tx2"/>
                </a:solidFill>
              </a:rPr>
              <a:t>This FCI graphs shows this particular building reaching a </a:t>
            </a:r>
            <a:r>
              <a:rPr lang="en-CA" sz="1800" b="1" i="1" dirty="0">
                <a:solidFill>
                  <a:schemeClr val="tx2"/>
                </a:solidFill>
              </a:rPr>
              <a:t>critical</a:t>
            </a:r>
            <a:r>
              <a:rPr lang="en-CA" sz="1800" dirty="0">
                <a:solidFill>
                  <a:schemeClr val="tx2"/>
                </a:solidFill>
              </a:rPr>
              <a:t> FCI by 2031 if no An investment in 2026, show a dip in FCI improved.  This building will now reach a critical FCI in 2034 if no further spending happens after 2045.</a:t>
            </a:r>
          </a:p>
          <a:p>
            <a:pPr marL="28575" indent="0">
              <a:buNone/>
            </a:pPr>
            <a:endParaRPr lang="en-CA" sz="1800" dirty="0">
              <a:solidFill>
                <a:schemeClr val="tx2"/>
              </a:solidFill>
            </a:endParaRPr>
          </a:p>
          <a:p>
            <a:pPr marL="28575" indent="0">
              <a:buNone/>
            </a:pP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8D65D3E-C9DC-9134-73E2-54B80B7DD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9905" y="209550"/>
            <a:ext cx="7514998" cy="428831"/>
          </a:xfrm>
        </p:spPr>
        <p:txBody>
          <a:bodyPr/>
          <a:lstStyle/>
          <a:p>
            <a:r>
              <a:rPr lang="en-CA" sz="2400" dirty="0">
                <a:solidFill>
                  <a:schemeClr val="bg1"/>
                </a:solidFill>
              </a:rPr>
              <a:t>Improving Facility Condition Index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454AB7-8E70-3316-4DDE-06BF9BE5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277" y="1834857"/>
            <a:ext cx="6477000" cy="2414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F3E361-E976-1C2A-DB2B-AEE79435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750" y="4605361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C198-87A0-435A-B85B-FC1B06DAB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>
                <a:solidFill>
                  <a:schemeClr val="bg1"/>
                </a:solidFill>
              </a:rPr>
              <a:t>Project Planning &amp;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79727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76407-9837-4049-8D9A-52D9AC7651E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312" y="1733550"/>
            <a:ext cx="7534274" cy="129540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SAFE.  WARM.  DRY.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C0541D-AE7F-4F44-AB82-836B60E3E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ADD5C-1615-CAA3-F315-38841F474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629150"/>
            <a:ext cx="100592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DDF768-DDB4-465B-94DF-62689FFF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7ABA22E-C214-43E1-BCEE-58663503CE77}"/>
              </a:ext>
            </a:extLst>
          </p:cNvPr>
          <p:cNvSpPr txBox="1">
            <a:spLocks/>
          </p:cNvSpPr>
          <p:nvPr/>
        </p:nvSpPr>
        <p:spPr>
          <a:xfrm>
            <a:off x="20782" y="209550"/>
            <a:ext cx="7933871" cy="646340"/>
          </a:xfrm>
          <a:prstGeom prst="rect">
            <a:avLst/>
          </a:prstGeom>
        </p:spPr>
        <p:txBody>
          <a:bodyPr vert="horz"/>
          <a:lstStyle>
            <a:lvl1pPr algn="l" defTabSz="457148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35A2C9"/>
                </a:solidFill>
                <a:latin typeface="Source Sans Pro"/>
                <a:ea typeface="+mj-ea"/>
                <a:cs typeface="Calibri"/>
              </a:defRPr>
            </a:lvl1pPr>
          </a:lstStyle>
          <a:p>
            <a:pPr marL="0" marR="0" lvl="0" indent="0" algn="l" defTabSz="4571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j-ea"/>
                <a:cs typeface="Calibri"/>
              </a:rPr>
              <a:t>Prioritization Factors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F6CA47-78E4-4FFC-8CD0-2E68BE6EE767}"/>
              </a:ext>
            </a:extLst>
          </p:cNvPr>
          <p:cNvSpPr/>
          <p:nvPr/>
        </p:nvSpPr>
        <p:spPr>
          <a:xfrm>
            <a:off x="7391400" y="4552950"/>
            <a:ext cx="1447800" cy="3810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5ACC2-A4BC-49B6-66F5-4FFB530C9B6F}"/>
              </a:ext>
            </a:extLst>
          </p:cNvPr>
          <p:cNvSpPr/>
          <p:nvPr/>
        </p:nvSpPr>
        <p:spPr>
          <a:xfrm>
            <a:off x="10036340" y="5895109"/>
            <a:ext cx="1447800" cy="3810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A2EBE09-39D5-DF7C-C6B1-6681022DA644}"/>
              </a:ext>
            </a:extLst>
          </p:cNvPr>
          <p:cNvSpPr/>
          <p:nvPr/>
        </p:nvSpPr>
        <p:spPr>
          <a:xfrm>
            <a:off x="3702938" y="1984071"/>
            <a:ext cx="1355662" cy="1355662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DEA7BF9-A26E-8D9E-25E8-2CC7CD4A7C3E}"/>
              </a:ext>
            </a:extLst>
          </p:cNvPr>
          <p:cNvSpPr/>
          <p:nvPr/>
        </p:nvSpPr>
        <p:spPr>
          <a:xfrm>
            <a:off x="3807378" y="2128657"/>
            <a:ext cx="1175096" cy="10806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chemeClr val="accent5"/>
                </a:solidFill>
              </a:rPr>
              <a:t>Priority </a:t>
            </a:r>
          </a:p>
          <a:p>
            <a:pPr algn="ctr"/>
            <a:r>
              <a:rPr lang="en-CA" sz="1400" b="1" dirty="0">
                <a:solidFill>
                  <a:schemeClr val="accent5"/>
                </a:solidFill>
              </a:rPr>
              <a:t>Level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D0E695D-6295-2379-447F-4F0AD49F39BD}"/>
              </a:ext>
            </a:extLst>
          </p:cNvPr>
          <p:cNvGrpSpPr/>
          <p:nvPr/>
        </p:nvGrpSpPr>
        <p:grpSpPr>
          <a:xfrm>
            <a:off x="762000" y="1047750"/>
            <a:ext cx="3003413" cy="3080518"/>
            <a:chOff x="762000" y="1047750"/>
            <a:chExt cx="3003413" cy="3080518"/>
          </a:xfrm>
        </p:grpSpPr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CAFEED1B-3B51-A0B5-5EAD-39685ECFC1C8}"/>
                </a:ext>
              </a:extLst>
            </p:cNvPr>
            <p:cNvSpPr/>
            <p:nvPr/>
          </p:nvSpPr>
          <p:spPr>
            <a:xfrm>
              <a:off x="762000" y="1047750"/>
              <a:ext cx="1685471" cy="565150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400" dirty="0"/>
            </a:p>
            <a:p>
              <a:r>
                <a:rPr lang="en-CA" sz="1400" dirty="0"/>
                <a:t>Life Safety Risk</a:t>
              </a:r>
            </a:p>
            <a:p>
              <a:pPr algn="ctr"/>
              <a:endParaRPr lang="en-CA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8B1D2F-9DB2-A28E-71B5-704F1FC45915}"/>
                </a:ext>
              </a:extLst>
            </p:cNvPr>
            <p:cNvSpPr/>
            <p:nvPr/>
          </p:nvSpPr>
          <p:spPr>
            <a:xfrm>
              <a:off x="2087253" y="1047750"/>
              <a:ext cx="360218" cy="565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DA913A-4A08-EEE6-4FDB-1090D41830BE}"/>
                </a:ext>
              </a:extLst>
            </p:cNvPr>
            <p:cNvSpPr/>
            <p:nvPr/>
          </p:nvSpPr>
          <p:spPr>
            <a:xfrm>
              <a:off x="2164896" y="1047750"/>
              <a:ext cx="565150" cy="565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D7B9417-6020-3C6C-9911-CA4F9D59E4D0}"/>
                </a:ext>
              </a:extLst>
            </p:cNvPr>
            <p:cNvSpPr/>
            <p:nvPr/>
          </p:nvSpPr>
          <p:spPr>
            <a:xfrm>
              <a:off x="2283319" y="1158173"/>
              <a:ext cx="344303" cy="3443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8" name="Title 2">
              <a:extLst>
                <a:ext uri="{FF2B5EF4-FFF2-40B4-BE49-F238E27FC236}">
                  <a16:creationId xmlns:a16="http://schemas.microsoft.com/office/drawing/2014/main" id="{69410556-B131-A194-2059-1E4CECD04950}"/>
                </a:ext>
              </a:extLst>
            </p:cNvPr>
            <p:cNvSpPr txBox="1">
              <a:spLocks/>
            </p:cNvSpPr>
            <p:nvPr/>
          </p:nvSpPr>
          <p:spPr>
            <a:xfrm>
              <a:off x="2644940" y="1342159"/>
              <a:ext cx="0" cy="0"/>
            </a:xfrm>
          </p:spPr>
          <p:txBody>
            <a:bodyPr/>
            <a:lstStyle>
              <a:lvl1pPr algn="l" defTabSz="457148" rtl="0" eaLnBrk="1" latinLnBrk="0" hangingPunct="1">
                <a:spcBef>
                  <a:spcPct val="0"/>
                </a:spcBef>
                <a:buNone/>
                <a:defRPr sz="1400" b="1" i="0" kern="1200" baseline="0">
                  <a:solidFill>
                    <a:srgbClr val="006265"/>
                  </a:solidFill>
                  <a:latin typeface="Source Sans Pro"/>
                  <a:ea typeface="+mj-ea"/>
                  <a:cs typeface="+mj-cs"/>
                </a:defRPr>
              </a:lvl1pPr>
            </a:lstStyle>
            <a:p>
              <a:r>
                <a:rPr lang="en-CA"/>
                <a:t> </a:t>
              </a:r>
              <a:endParaRPr lang="en-CA" dirty="0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054F909A-4D3A-57F9-A753-419ABEBC4D33}"/>
                </a:ext>
              </a:extLst>
            </p:cNvPr>
            <p:cNvSpPr/>
            <p:nvPr/>
          </p:nvSpPr>
          <p:spPr>
            <a:xfrm>
              <a:off x="762000" y="1878466"/>
              <a:ext cx="1685471" cy="565150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400" dirty="0"/>
            </a:p>
            <a:p>
              <a:r>
                <a:rPr lang="en-CA" sz="1400" dirty="0"/>
                <a:t>Critical Infrastructure</a:t>
              </a:r>
            </a:p>
            <a:p>
              <a:endParaRPr lang="en-CA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2140D3-54D1-E8E0-0DE7-9D8F91FDC07C}"/>
                </a:ext>
              </a:extLst>
            </p:cNvPr>
            <p:cNvSpPr/>
            <p:nvPr/>
          </p:nvSpPr>
          <p:spPr>
            <a:xfrm>
              <a:off x="2087253" y="1878466"/>
              <a:ext cx="360218" cy="565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33BB7A-D0EF-669A-4CE3-CF9577663AC0}"/>
                </a:ext>
              </a:extLst>
            </p:cNvPr>
            <p:cNvSpPr/>
            <p:nvPr/>
          </p:nvSpPr>
          <p:spPr>
            <a:xfrm>
              <a:off x="2164896" y="1878466"/>
              <a:ext cx="565150" cy="565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2E3F44D-8356-7709-8052-9EE5F977538B}"/>
                </a:ext>
              </a:extLst>
            </p:cNvPr>
            <p:cNvSpPr/>
            <p:nvPr/>
          </p:nvSpPr>
          <p:spPr>
            <a:xfrm>
              <a:off x="2283319" y="1988889"/>
              <a:ext cx="344303" cy="3443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214C2C7C-0E38-8963-4B10-C6D6F3F525D7}"/>
                </a:ext>
              </a:extLst>
            </p:cNvPr>
            <p:cNvSpPr/>
            <p:nvPr/>
          </p:nvSpPr>
          <p:spPr>
            <a:xfrm>
              <a:off x="762000" y="2715591"/>
              <a:ext cx="1685471" cy="565150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400" dirty="0"/>
            </a:p>
            <a:p>
              <a:r>
                <a:rPr lang="en-CA" sz="1400" dirty="0"/>
                <a:t>Service Life Remaining</a:t>
              </a:r>
            </a:p>
            <a:p>
              <a:pPr algn="ctr"/>
              <a:endParaRPr lang="en-CA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2BCF1B9-A6A8-4DC1-FF05-91A6C84C6980}"/>
                </a:ext>
              </a:extLst>
            </p:cNvPr>
            <p:cNvSpPr/>
            <p:nvPr/>
          </p:nvSpPr>
          <p:spPr>
            <a:xfrm>
              <a:off x="2087253" y="2715591"/>
              <a:ext cx="360218" cy="565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623FD79-593C-E0EE-5C46-9B04F655EA52}"/>
                </a:ext>
              </a:extLst>
            </p:cNvPr>
            <p:cNvSpPr/>
            <p:nvPr/>
          </p:nvSpPr>
          <p:spPr>
            <a:xfrm>
              <a:off x="2164896" y="2715591"/>
              <a:ext cx="565150" cy="565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8D675F-E8DA-96BA-06DD-587D3FB5DCD0}"/>
                </a:ext>
              </a:extLst>
            </p:cNvPr>
            <p:cNvSpPr/>
            <p:nvPr/>
          </p:nvSpPr>
          <p:spPr>
            <a:xfrm>
              <a:off x="2283319" y="2826014"/>
              <a:ext cx="344303" cy="3443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A77CDF0F-CEED-0EE3-6C62-6711C2D010EE}"/>
                </a:ext>
              </a:extLst>
            </p:cNvPr>
            <p:cNvSpPr/>
            <p:nvPr/>
          </p:nvSpPr>
          <p:spPr>
            <a:xfrm>
              <a:off x="762000" y="3563118"/>
              <a:ext cx="1685471" cy="565150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en-CA" sz="1400" dirty="0"/>
            </a:p>
            <a:p>
              <a:pPr lvl="0"/>
              <a:r>
                <a:rPr lang="en-CA" sz="1400" dirty="0"/>
                <a:t>Service Life Impact</a:t>
              </a:r>
            </a:p>
            <a:p>
              <a:pPr algn="ctr"/>
              <a:endParaRPr lang="en-CA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AF8512F-EAE2-7F4C-58C3-EF02D1B651CC}"/>
                </a:ext>
              </a:extLst>
            </p:cNvPr>
            <p:cNvSpPr/>
            <p:nvPr/>
          </p:nvSpPr>
          <p:spPr>
            <a:xfrm>
              <a:off x="2087253" y="3563118"/>
              <a:ext cx="360218" cy="565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75151E-56A5-8A61-3783-BA045618DE8A}"/>
                </a:ext>
              </a:extLst>
            </p:cNvPr>
            <p:cNvSpPr/>
            <p:nvPr/>
          </p:nvSpPr>
          <p:spPr>
            <a:xfrm>
              <a:off x="2164896" y="3563118"/>
              <a:ext cx="565150" cy="565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F7B203-8820-F50E-2D60-A097CDD46E61}"/>
                </a:ext>
              </a:extLst>
            </p:cNvPr>
            <p:cNvSpPr/>
            <p:nvPr/>
          </p:nvSpPr>
          <p:spPr>
            <a:xfrm>
              <a:off x="2283319" y="3673541"/>
              <a:ext cx="344303" cy="3443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accent5"/>
                  </a:solidFill>
                </a:rPr>
                <a:t>4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9D27206-5030-90BB-8605-5C3C4219D93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1352550"/>
              <a:ext cx="4703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3982940-42CC-5513-81BC-37D4D52D8F4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190750"/>
              <a:ext cx="4703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FCA451D-0F4D-1937-CDD3-1BB3FB9869FB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3028950"/>
              <a:ext cx="4703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D13C9AF-C17B-9F8C-B35E-9FE6F409904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3867150"/>
              <a:ext cx="4703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A876E91-BBA2-7301-ABF3-0A3186EEB6BC}"/>
                </a:ext>
              </a:extLst>
            </p:cNvPr>
            <p:cNvCxnSpPr>
              <a:cxnSpLocks/>
            </p:cNvCxnSpPr>
            <p:nvPr/>
          </p:nvCxnSpPr>
          <p:spPr>
            <a:xfrm>
              <a:off x="3280982" y="1352550"/>
              <a:ext cx="456537" cy="60328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43F69A0-F305-A6A5-8C67-4297F09F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0982" y="3310972"/>
              <a:ext cx="388368" cy="5532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3C40111-B037-CC47-C021-A602D07BF9A0}"/>
                </a:ext>
              </a:extLst>
            </p:cNvPr>
            <p:cNvCxnSpPr>
              <a:cxnSpLocks/>
            </p:cNvCxnSpPr>
            <p:nvPr/>
          </p:nvCxnSpPr>
          <p:spPr>
            <a:xfrm>
              <a:off x="3280982" y="2190750"/>
              <a:ext cx="276376" cy="1424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BCBCDC0-1C39-07D5-1E47-46A28CD447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0982" y="2848172"/>
              <a:ext cx="278849" cy="1807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F028BB2-F20E-53A3-856B-7D590548A33C}"/>
                </a:ext>
              </a:extLst>
            </p:cNvPr>
            <p:cNvSpPr/>
            <p:nvPr/>
          </p:nvSpPr>
          <p:spPr>
            <a:xfrm>
              <a:off x="3719694" y="19468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26D84CF-18B3-D4AB-C3CF-EC0ED0F630CD}"/>
                </a:ext>
              </a:extLst>
            </p:cNvPr>
            <p:cNvSpPr/>
            <p:nvPr/>
          </p:nvSpPr>
          <p:spPr>
            <a:xfrm>
              <a:off x="2805590" y="13363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13A9CB3-8E1D-3801-5334-31EE6E63C145}"/>
                </a:ext>
              </a:extLst>
            </p:cNvPr>
            <p:cNvSpPr/>
            <p:nvPr/>
          </p:nvSpPr>
          <p:spPr>
            <a:xfrm>
              <a:off x="3532057" y="231299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9615C76-CDB4-6BCF-CC6C-1DA20FC9FA43}"/>
                </a:ext>
              </a:extLst>
            </p:cNvPr>
            <p:cNvSpPr/>
            <p:nvPr/>
          </p:nvSpPr>
          <p:spPr>
            <a:xfrm>
              <a:off x="2805590" y="21610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6FD562B-16C0-899D-0C10-E139A813E9D8}"/>
                </a:ext>
              </a:extLst>
            </p:cNvPr>
            <p:cNvSpPr/>
            <p:nvPr/>
          </p:nvSpPr>
          <p:spPr>
            <a:xfrm>
              <a:off x="3538993" y="282249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4E8F17E-BA04-4200-46EF-85BA2B13A34C}"/>
                </a:ext>
              </a:extLst>
            </p:cNvPr>
            <p:cNvSpPr/>
            <p:nvPr/>
          </p:nvSpPr>
          <p:spPr>
            <a:xfrm>
              <a:off x="2807476" y="30080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3B92B03-3D4F-72D5-3964-942D09916463}"/>
                </a:ext>
              </a:extLst>
            </p:cNvPr>
            <p:cNvSpPr/>
            <p:nvPr/>
          </p:nvSpPr>
          <p:spPr>
            <a:xfrm>
              <a:off x="3663285" y="328762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FCA7D70-7947-30C3-F3B5-DB01AC63197E}"/>
                </a:ext>
              </a:extLst>
            </p:cNvPr>
            <p:cNvSpPr/>
            <p:nvPr/>
          </p:nvSpPr>
          <p:spPr>
            <a:xfrm>
              <a:off x="2806248" y="384140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F2D693-5121-17D2-C3CA-F5311F678358}"/>
              </a:ext>
            </a:extLst>
          </p:cNvPr>
          <p:cNvGrpSpPr/>
          <p:nvPr/>
        </p:nvGrpSpPr>
        <p:grpSpPr>
          <a:xfrm>
            <a:off x="5008746" y="1047750"/>
            <a:ext cx="2890736" cy="3099093"/>
            <a:chOff x="5008746" y="1047750"/>
            <a:chExt cx="2890736" cy="3099093"/>
          </a:xfrm>
        </p:grpSpPr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5CB9EEDA-BDE9-05A2-5ED9-BD8A7D971BC5}"/>
                </a:ext>
              </a:extLst>
            </p:cNvPr>
            <p:cNvSpPr/>
            <p:nvPr/>
          </p:nvSpPr>
          <p:spPr>
            <a:xfrm>
              <a:off x="6214011" y="1047750"/>
              <a:ext cx="1685471" cy="565150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CA" sz="1400" dirty="0"/>
            </a:p>
            <a:p>
              <a:pPr algn="r"/>
              <a:r>
                <a:rPr lang="en-CA" sz="1400" dirty="0"/>
                <a:t>Business Case</a:t>
              </a:r>
            </a:p>
            <a:p>
              <a:pPr algn="r"/>
              <a:endParaRPr lang="en-CA" sz="14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E879E1-0FBA-B3C6-A3BA-8B294746FE1C}"/>
                </a:ext>
              </a:extLst>
            </p:cNvPr>
            <p:cNvSpPr/>
            <p:nvPr/>
          </p:nvSpPr>
          <p:spPr>
            <a:xfrm rot="10800000">
              <a:off x="6218441" y="1051725"/>
              <a:ext cx="360218" cy="565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087C81-F92D-FC95-FA98-C16107BB8D5D}"/>
                </a:ext>
              </a:extLst>
            </p:cNvPr>
            <p:cNvSpPr/>
            <p:nvPr/>
          </p:nvSpPr>
          <p:spPr>
            <a:xfrm rot="10800000">
              <a:off x="5946407" y="1071563"/>
              <a:ext cx="565150" cy="565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5EA86F-004C-EDFD-5185-F0C2F23695F7}"/>
                </a:ext>
              </a:extLst>
            </p:cNvPr>
            <p:cNvSpPr/>
            <p:nvPr/>
          </p:nvSpPr>
          <p:spPr>
            <a:xfrm>
              <a:off x="6056830" y="1181986"/>
              <a:ext cx="344303" cy="3443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27" name="Flowchart: Terminator 26">
              <a:extLst>
                <a:ext uri="{FF2B5EF4-FFF2-40B4-BE49-F238E27FC236}">
                  <a16:creationId xmlns:a16="http://schemas.microsoft.com/office/drawing/2014/main" id="{D3C41018-C694-C8E6-E1CE-14EBD78D6B25}"/>
                </a:ext>
              </a:extLst>
            </p:cNvPr>
            <p:cNvSpPr/>
            <p:nvPr/>
          </p:nvSpPr>
          <p:spPr>
            <a:xfrm>
              <a:off x="6214011" y="1880175"/>
              <a:ext cx="1685471" cy="565150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/>
            </a:p>
            <a:p>
              <a:pPr algn="r"/>
              <a:r>
                <a:rPr lang="en-CA" sz="1400" dirty="0"/>
                <a:t>Length of Prior Deferral</a:t>
              </a:r>
            </a:p>
            <a:p>
              <a:pPr algn="ctr"/>
              <a:endParaRPr lang="en-CA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ECCD72-DF89-4288-EF2C-C02B72BC1386}"/>
                </a:ext>
              </a:extLst>
            </p:cNvPr>
            <p:cNvSpPr/>
            <p:nvPr/>
          </p:nvSpPr>
          <p:spPr>
            <a:xfrm rot="10800000">
              <a:off x="6234429" y="1884151"/>
              <a:ext cx="360218" cy="565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E0CE19A-D819-77C9-07E4-C45A98974967}"/>
                </a:ext>
              </a:extLst>
            </p:cNvPr>
            <p:cNvSpPr/>
            <p:nvPr/>
          </p:nvSpPr>
          <p:spPr>
            <a:xfrm rot="10800000">
              <a:off x="5946407" y="1903988"/>
              <a:ext cx="565150" cy="565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CFD580D8-702E-DF0F-6FA9-847692D78B87}"/>
                </a:ext>
              </a:extLst>
            </p:cNvPr>
            <p:cNvSpPr/>
            <p:nvPr/>
          </p:nvSpPr>
          <p:spPr>
            <a:xfrm>
              <a:off x="6214011" y="2725455"/>
              <a:ext cx="1685471" cy="565150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/>
            </a:p>
            <a:p>
              <a:pPr algn="r"/>
              <a:r>
                <a:rPr lang="en-CA" sz="1200" dirty="0"/>
                <a:t>Overall Building </a:t>
              </a:r>
            </a:p>
            <a:p>
              <a:pPr algn="r"/>
              <a:r>
                <a:rPr lang="en-CA" sz="1200" dirty="0"/>
                <a:t>Condition</a:t>
              </a:r>
            </a:p>
            <a:p>
              <a:pPr algn="ctr"/>
              <a:endParaRPr lang="en-CA" sz="14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933F033-6FEA-4405-558D-9E66F69C112E}"/>
                </a:ext>
              </a:extLst>
            </p:cNvPr>
            <p:cNvSpPr/>
            <p:nvPr/>
          </p:nvSpPr>
          <p:spPr>
            <a:xfrm rot="10800000">
              <a:off x="6234429" y="2737362"/>
              <a:ext cx="360218" cy="565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71AECE4-DF69-1BDF-8F8A-256CF7C2D866}"/>
                </a:ext>
              </a:extLst>
            </p:cNvPr>
            <p:cNvSpPr/>
            <p:nvPr/>
          </p:nvSpPr>
          <p:spPr>
            <a:xfrm rot="10800000">
              <a:off x="5946407" y="2749268"/>
              <a:ext cx="565150" cy="565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52CB862B-E766-D502-50CF-08EB830008A1}"/>
                </a:ext>
              </a:extLst>
            </p:cNvPr>
            <p:cNvSpPr/>
            <p:nvPr/>
          </p:nvSpPr>
          <p:spPr>
            <a:xfrm>
              <a:off x="6214011" y="3557880"/>
              <a:ext cx="1685471" cy="565150"/>
            </a:xfrm>
            <a:prstGeom prst="flowChartTerminator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CA" sz="1400" dirty="0"/>
            </a:p>
            <a:p>
              <a:pPr algn="r"/>
              <a:r>
                <a:rPr lang="en-CA" sz="1400" dirty="0"/>
                <a:t>External Influence</a:t>
              </a:r>
            </a:p>
            <a:p>
              <a:pPr algn="ctr"/>
              <a:endParaRPr lang="en-CA" sz="14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761BADA-264D-FA92-8D63-D6C725AD7DA5}"/>
                </a:ext>
              </a:extLst>
            </p:cNvPr>
            <p:cNvSpPr/>
            <p:nvPr/>
          </p:nvSpPr>
          <p:spPr>
            <a:xfrm rot="10800000">
              <a:off x="6234429" y="3569787"/>
              <a:ext cx="360218" cy="565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6039CEF-CA79-F482-8537-BA3CC2E83EB7}"/>
                </a:ext>
              </a:extLst>
            </p:cNvPr>
            <p:cNvSpPr/>
            <p:nvPr/>
          </p:nvSpPr>
          <p:spPr>
            <a:xfrm rot="10800000">
              <a:off x="5946407" y="3581693"/>
              <a:ext cx="565150" cy="5651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7FD827D8-05CF-1280-62CB-76413B0FB473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1352550"/>
              <a:ext cx="4703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506DB04-344D-5A73-EC33-0DA31DCD9C5E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2190750"/>
              <a:ext cx="4703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448789-D419-D6C1-424C-F3947432E988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037114"/>
              <a:ext cx="4703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05DA6C9-6678-9A0C-4698-C8BFA7DF38A4}"/>
                </a:ext>
              </a:extLst>
            </p:cNvPr>
            <p:cNvCxnSpPr>
              <a:cxnSpLocks/>
            </p:cNvCxnSpPr>
            <p:nvPr/>
          </p:nvCxnSpPr>
          <p:spPr>
            <a:xfrm>
              <a:off x="5410200" y="3867150"/>
              <a:ext cx="47035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B1678FD-FE75-0C5C-4CBD-2F925646EC53}"/>
                </a:ext>
              </a:extLst>
            </p:cNvPr>
            <p:cNvCxnSpPr>
              <a:cxnSpLocks/>
              <a:stCxn id="87" idx="5"/>
            </p:cNvCxnSpPr>
            <p:nvPr/>
          </p:nvCxnSpPr>
          <p:spPr>
            <a:xfrm>
              <a:off x="5047770" y="3333554"/>
              <a:ext cx="370042" cy="53359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8C4D8B6-0C83-23D6-53F3-E57356703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2354" y="1352550"/>
              <a:ext cx="375458" cy="5672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6F7BD66-97DD-132B-CF1A-703E79FD27AE}"/>
                </a:ext>
              </a:extLst>
            </p:cNvPr>
            <p:cNvCxnSpPr>
              <a:cxnSpLocks/>
              <a:stCxn id="86" idx="5"/>
            </p:cNvCxnSpPr>
            <p:nvPr/>
          </p:nvCxnSpPr>
          <p:spPr>
            <a:xfrm>
              <a:off x="5152965" y="2895009"/>
              <a:ext cx="275482" cy="1438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7EBA4BB-1D2C-420B-8634-DC05CEE7BD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6801" y="2188988"/>
              <a:ext cx="281011" cy="18077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F34BBC8-73DE-8856-B7FF-2FFC446511D3}"/>
                </a:ext>
              </a:extLst>
            </p:cNvPr>
            <p:cNvSpPr/>
            <p:nvPr/>
          </p:nvSpPr>
          <p:spPr>
            <a:xfrm>
              <a:off x="5024529" y="189811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6C8A84C-4868-D854-598F-E48C532170F7}"/>
                </a:ext>
              </a:extLst>
            </p:cNvPr>
            <p:cNvSpPr/>
            <p:nvPr/>
          </p:nvSpPr>
          <p:spPr>
            <a:xfrm>
              <a:off x="5113941" y="233744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EE2E08B-C3F2-2EB5-FA3B-CEA4E515D8DA}"/>
                </a:ext>
              </a:extLst>
            </p:cNvPr>
            <p:cNvSpPr/>
            <p:nvPr/>
          </p:nvSpPr>
          <p:spPr>
            <a:xfrm>
              <a:off x="5113941" y="28559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5BF2350-7EDF-A000-D3C2-9135FE51D0DF}"/>
                </a:ext>
              </a:extLst>
            </p:cNvPr>
            <p:cNvSpPr/>
            <p:nvPr/>
          </p:nvSpPr>
          <p:spPr>
            <a:xfrm>
              <a:off x="5008746" y="329453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8E0C7BA-9882-6CEF-E828-21721D60074B}"/>
                </a:ext>
              </a:extLst>
            </p:cNvPr>
            <p:cNvSpPr/>
            <p:nvPr/>
          </p:nvSpPr>
          <p:spPr>
            <a:xfrm>
              <a:off x="5857694" y="13363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863EAC1-6925-54D1-3898-BD6A82CA5A60}"/>
                </a:ext>
              </a:extLst>
            </p:cNvPr>
            <p:cNvSpPr/>
            <p:nvPr/>
          </p:nvSpPr>
          <p:spPr>
            <a:xfrm>
              <a:off x="5876379" y="21661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20C2FAD-5C7B-943B-EB8D-550F22425D8E}"/>
                </a:ext>
              </a:extLst>
            </p:cNvPr>
            <p:cNvSpPr/>
            <p:nvPr/>
          </p:nvSpPr>
          <p:spPr>
            <a:xfrm>
              <a:off x="5857694" y="301663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229F3BF-ACBF-8C96-F6C7-911CBD6BC1F3}"/>
                </a:ext>
              </a:extLst>
            </p:cNvPr>
            <p:cNvSpPr/>
            <p:nvPr/>
          </p:nvSpPr>
          <p:spPr>
            <a:xfrm>
              <a:off x="5848864" y="38457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B99A8AF-FC61-06CF-96C7-533C672A3351}"/>
                </a:ext>
              </a:extLst>
            </p:cNvPr>
            <p:cNvSpPr/>
            <p:nvPr/>
          </p:nvSpPr>
          <p:spPr>
            <a:xfrm>
              <a:off x="6063439" y="2011747"/>
              <a:ext cx="344303" cy="3443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accent5"/>
                  </a:solidFill>
                </a:rPr>
                <a:t>6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8ABA06F-B938-7FFA-0286-8852A0F83EF3}"/>
                </a:ext>
              </a:extLst>
            </p:cNvPr>
            <p:cNvSpPr/>
            <p:nvPr/>
          </p:nvSpPr>
          <p:spPr>
            <a:xfrm>
              <a:off x="6062276" y="2864962"/>
              <a:ext cx="344303" cy="3443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accent5"/>
                  </a:solidFill>
                </a:rPr>
                <a:t>7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3A4B8B8-A4C1-7D40-2E8F-C1636B77F2C8}"/>
                </a:ext>
              </a:extLst>
            </p:cNvPr>
            <p:cNvSpPr/>
            <p:nvPr/>
          </p:nvSpPr>
          <p:spPr>
            <a:xfrm>
              <a:off x="6062276" y="3692114"/>
              <a:ext cx="344303" cy="34430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accent5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1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FE8749-00C6-24F8-09E6-E06C763B90AB}"/>
              </a:ext>
            </a:extLst>
          </p:cNvPr>
          <p:cNvSpPr/>
          <p:nvPr/>
        </p:nvSpPr>
        <p:spPr>
          <a:xfrm>
            <a:off x="854076" y="1657350"/>
            <a:ext cx="3717924" cy="1938992"/>
          </a:xfrm>
          <a:prstGeom prst="rect">
            <a:avLst/>
          </a:prstGeom>
        </p:spPr>
        <p:txBody>
          <a:bodyPr wrap="square" spcCol="27432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Projecting Planning &amp; Prioritization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Asset Planner Demonstration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 &amp; 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01DBC-F896-F7EE-C866-80A0AACDBAB9}"/>
              </a:ext>
            </a:extLst>
          </p:cNvPr>
          <p:cNvSpPr/>
          <p:nvPr/>
        </p:nvSpPr>
        <p:spPr>
          <a:xfrm>
            <a:off x="3848100" y="752488"/>
            <a:ext cx="2247900" cy="523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/>
                </a:solidFill>
                <a:latin typeface="Source Sans Pro"/>
                <a:cs typeface="Calibri"/>
              </a:rPr>
              <a:t>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48568A-0955-842F-FCCD-8A4B6F8FDCDB}"/>
              </a:ext>
            </a:extLst>
          </p:cNvPr>
          <p:cNvSpPr/>
          <p:nvPr/>
        </p:nvSpPr>
        <p:spPr>
          <a:xfrm>
            <a:off x="0" y="1428750"/>
            <a:ext cx="46038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9E6792-1CF3-2AED-E863-3FD9883CD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30" y="1468902"/>
            <a:ext cx="3717924" cy="2474448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B001751-F660-9E80-05C9-520BC135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EFACD5-4549-3BA7-AFBA-31AAD80F3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539E44-BF8B-165A-3A9A-DBF41DDF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09D00EE7-E1EC-9841-D9C4-DB5E6F749E22}"/>
              </a:ext>
            </a:extLst>
          </p:cNvPr>
          <p:cNvSpPr/>
          <p:nvPr/>
        </p:nvSpPr>
        <p:spPr bwMode="auto">
          <a:xfrm>
            <a:off x="1295400" y="1443990"/>
            <a:ext cx="3124200" cy="1524000"/>
          </a:xfrm>
          <a:custGeom>
            <a:avLst/>
            <a:gdLst>
              <a:gd name="connsiteX0" fmla="*/ 0 w 3352800"/>
              <a:gd name="connsiteY0" fmla="*/ 0 h 1676400"/>
              <a:gd name="connsiteX1" fmla="*/ 3352800 w 3352800"/>
              <a:gd name="connsiteY1" fmla="*/ 0 h 1676400"/>
              <a:gd name="connsiteX2" fmla="*/ 3352800 w 3352800"/>
              <a:gd name="connsiteY2" fmla="*/ 1676400 h 1676400"/>
              <a:gd name="connsiteX3" fmla="*/ 0 w 3352800"/>
              <a:gd name="connsiteY3" fmla="*/ 1676400 h 1676400"/>
              <a:gd name="connsiteX4" fmla="*/ 0 w 3352800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676400">
                <a:moveTo>
                  <a:pt x="0" y="0"/>
                </a:moveTo>
                <a:lnTo>
                  <a:pt x="3352800" y="0"/>
                </a:lnTo>
                <a:lnTo>
                  <a:pt x="3352800" y="1676400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ea typeface="MS PGothic"/>
              </a:rPr>
              <a:t>Consulting </a:t>
            </a:r>
          </a:p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ea typeface="MS PGothic"/>
              </a:rPr>
              <a:t>(prime and other)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BA1A4-9924-5C75-916E-C2B089FD1F1B}"/>
              </a:ext>
            </a:extLst>
          </p:cNvPr>
          <p:cNvSpPr/>
          <p:nvPr/>
        </p:nvSpPr>
        <p:spPr bwMode="auto">
          <a:xfrm>
            <a:off x="4419600" y="1443990"/>
            <a:ext cx="3124200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ea typeface="MS PGothic"/>
              </a:rPr>
              <a:t>Construction </a:t>
            </a:r>
          </a:p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ea typeface="MS PGothic"/>
              </a:rPr>
              <a:t>(break down by discipline)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1AEFD0-991E-7828-42BC-8DABD6A6F569}"/>
              </a:ext>
            </a:extLst>
          </p:cNvPr>
          <p:cNvSpPr/>
          <p:nvPr/>
        </p:nvSpPr>
        <p:spPr bwMode="auto">
          <a:xfrm>
            <a:off x="1295400" y="2967990"/>
            <a:ext cx="3124200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ea typeface="MS PGothic"/>
              </a:rPr>
              <a:t>Contingency</a:t>
            </a:r>
          </a:p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ea typeface="MS PGothic"/>
              </a:rPr>
              <a:t>(percentage of total budget or quantified risk)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CA2043-8C03-1DF9-3B8B-3CE4D5B05963}"/>
              </a:ext>
            </a:extLst>
          </p:cNvPr>
          <p:cNvSpPr/>
          <p:nvPr/>
        </p:nvSpPr>
        <p:spPr bwMode="auto">
          <a:xfrm>
            <a:off x="4419600" y="2967990"/>
            <a:ext cx="3124200" cy="1524000"/>
          </a:xfrm>
          <a:prstGeom prst="rect">
            <a:avLst/>
          </a:prstGeom>
          <a:solidFill>
            <a:srgbClr val="00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ea typeface="MS PGothic"/>
              </a:rPr>
              <a:t>Owner costs </a:t>
            </a:r>
          </a:p>
          <a:p>
            <a:pPr algn="ctr">
              <a:defRPr/>
            </a:pPr>
            <a:r>
              <a:rPr lang="en-US" sz="2000" kern="0" dirty="0">
                <a:solidFill>
                  <a:schemeClr val="bg1"/>
                </a:solidFill>
                <a:ea typeface="MS PGothic"/>
              </a:rPr>
              <a:t>(insurance, hazmat survey, performance testing)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5C5E20-1086-611E-252A-47F1D570DBAD}"/>
              </a:ext>
            </a:extLst>
          </p:cNvPr>
          <p:cNvSpPr txBox="1">
            <a:spLocks/>
          </p:cNvSpPr>
          <p:nvPr/>
        </p:nvSpPr>
        <p:spPr>
          <a:xfrm>
            <a:off x="-2895600" y="209550"/>
            <a:ext cx="7886700" cy="822960"/>
          </a:xfrm>
        </p:spPr>
        <p:txBody>
          <a:bodyPr/>
          <a:lstStyle>
            <a:lvl1pPr algn="l" defTabSz="457148" rtl="0" eaLnBrk="1" latinLnBrk="0" hangingPunct="1">
              <a:spcBef>
                <a:spcPct val="0"/>
              </a:spcBef>
              <a:buNone/>
              <a:defRPr sz="1400" b="1" i="0" kern="1200" baseline="0">
                <a:solidFill>
                  <a:srgbClr val="006265"/>
                </a:solidFill>
                <a:latin typeface="Source Sans Pro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souce sans pro"/>
              </a:rPr>
              <a:t>Project Budgets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1D5E84-DD9B-BA53-9CCA-E1B45F8FA15F}"/>
              </a:ext>
            </a:extLst>
          </p:cNvPr>
          <p:cNvSpPr txBox="1">
            <a:spLocks/>
          </p:cNvSpPr>
          <p:nvPr/>
        </p:nvSpPr>
        <p:spPr>
          <a:xfrm>
            <a:off x="533400" y="796290"/>
            <a:ext cx="7886700" cy="822960"/>
          </a:xfrm>
        </p:spPr>
        <p:txBody>
          <a:bodyPr>
            <a:normAutofit/>
          </a:bodyPr>
          <a:lstStyle>
            <a:lvl1pPr marL="342861" indent="-342861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7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5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3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1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9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indent="0">
              <a:buFont typeface="Arial"/>
              <a:buNone/>
            </a:pPr>
            <a:r>
              <a:rPr lang="en-US" sz="1600" dirty="0">
                <a:solidFill>
                  <a:schemeClr val="tx2"/>
                </a:solidFill>
                <a:ea typeface="MS PGothic"/>
              </a:rPr>
              <a:t>Capital projects require a budget.  Ideal to be as accurate as possible.  Some key factors to keep in mind when creating a budget</a:t>
            </a:r>
          </a:p>
        </p:txBody>
      </p:sp>
    </p:spTree>
    <p:extLst>
      <p:ext uri="{BB962C8B-B14F-4D97-AF65-F5344CB8AC3E}">
        <p14:creationId xmlns:p14="http://schemas.microsoft.com/office/powerpoint/2010/main" val="39577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9F2EC8-AC26-165F-0DCB-241069736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9D4CD4-1274-9ED9-B112-AD53DD7B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3A2C78-05D6-89C8-5FC7-CFDFF32DE453}"/>
              </a:ext>
            </a:extLst>
          </p:cNvPr>
          <p:cNvSpPr txBox="1">
            <a:spLocks/>
          </p:cNvSpPr>
          <p:nvPr/>
        </p:nvSpPr>
        <p:spPr>
          <a:xfrm>
            <a:off x="0" y="209550"/>
            <a:ext cx="7886700" cy="822960"/>
          </a:xfrm>
        </p:spPr>
        <p:txBody>
          <a:bodyPr/>
          <a:lstStyle>
            <a:lvl1pPr algn="l" defTabSz="457148" rtl="0" eaLnBrk="1" latinLnBrk="0" hangingPunct="1">
              <a:spcBef>
                <a:spcPct val="0"/>
              </a:spcBef>
              <a:buNone/>
              <a:defRPr sz="1400" b="1" i="0" kern="1200" baseline="0">
                <a:solidFill>
                  <a:srgbClr val="006265"/>
                </a:solidFill>
                <a:latin typeface="Source Sans Pro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Resources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63D5FC-D703-96E2-8E6F-8763CDDA0949}"/>
              </a:ext>
            </a:extLst>
          </p:cNvPr>
          <p:cNvGrpSpPr/>
          <p:nvPr/>
        </p:nvGrpSpPr>
        <p:grpSpPr>
          <a:xfrm>
            <a:off x="419100" y="1199250"/>
            <a:ext cx="732064" cy="533400"/>
            <a:chOff x="838200" y="1352550"/>
            <a:chExt cx="732064" cy="533400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33AB975F-10E6-056B-00F5-8CCC4D4501CF}"/>
                </a:ext>
              </a:extLst>
            </p:cNvPr>
            <p:cNvSpPr/>
            <p:nvPr/>
          </p:nvSpPr>
          <p:spPr>
            <a:xfrm>
              <a:off x="838200" y="1428750"/>
              <a:ext cx="533400" cy="38100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D33E80-51C4-375C-7BB2-B17983EDF260}"/>
                </a:ext>
              </a:extLst>
            </p:cNvPr>
            <p:cNvSpPr/>
            <p:nvPr/>
          </p:nvSpPr>
          <p:spPr>
            <a:xfrm>
              <a:off x="1113064" y="135255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2804D5A0-A8C8-FD05-772E-494952C2B600}"/>
                </a:ext>
              </a:extLst>
            </p:cNvPr>
            <p:cNvSpPr/>
            <p:nvPr/>
          </p:nvSpPr>
          <p:spPr>
            <a:xfrm>
              <a:off x="947057" y="1428750"/>
              <a:ext cx="457200" cy="3810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969E8E-D489-E201-40DD-178C0EA8E756}"/>
              </a:ext>
            </a:extLst>
          </p:cNvPr>
          <p:cNvGrpSpPr/>
          <p:nvPr/>
        </p:nvGrpSpPr>
        <p:grpSpPr>
          <a:xfrm>
            <a:off x="419100" y="2140320"/>
            <a:ext cx="732064" cy="533400"/>
            <a:chOff x="838200" y="1352550"/>
            <a:chExt cx="732064" cy="533400"/>
          </a:xfrm>
        </p:grpSpPr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835286F5-98A1-BB61-BD58-F6F40237DE0E}"/>
                </a:ext>
              </a:extLst>
            </p:cNvPr>
            <p:cNvSpPr/>
            <p:nvPr/>
          </p:nvSpPr>
          <p:spPr>
            <a:xfrm>
              <a:off x="838200" y="1428750"/>
              <a:ext cx="533400" cy="38100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6D8777-23B6-0D77-7F75-13554DDE0CC7}"/>
                </a:ext>
              </a:extLst>
            </p:cNvPr>
            <p:cNvSpPr/>
            <p:nvPr/>
          </p:nvSpPr>
          <p:spPr>
            <a:xfrm>
              <a:off x="1113064" y="135255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5211881-9148-2308-555C-4A0DF78DF974}"/>
                </a:ext>
              </a:extLst>
            </p:cNvPr>
            <p:cNvSpPr/>
            <p:nvPr/>
          </p:nvSpPr>
          <p:spPr>
            <a:xfrm>
              <a:off x="947057" y="1428750"/>
              <a:ext cx="457200" cy="3810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F8BE97-9C03-1EE9-BE16-C567FC0CBEF2}"/>
              </a:ext>
            </a:extLst>
          </p:cNvPr>
          <p:cNvGrpSpPr/>
          <p:nvPr/>
        </p:nvGrpSpPr>
        <p:grpSpPr>
          <a:xfrm>
            <a:off x="419100" y="3146704"/>
            <a:ext cx="732064" cy="533400"/>
            <a:chOff x="838200" y="1352550"/>
            <a:chExt cx="732064" cy="533400"/>
          </a:xfrm>
        </p:grpSpPr>
        <p:sp>
          <p:nvSpPr>
            <p:cNvPr id="30" name="Flowchart: Alternate Process 29">
              <a:extLst>
                <a:ext uri="{FF2B5EF4-FFF2-40B4-BE49-F238E27FC236}">
                  <a16:creationId xmlns:a16="http://schemas.microsoft.com/office/drawing/2014/main" id="{19559CDB-791D-E756-8511-ED7181CDB6FE}"/>
                </a:ext>
              </a:extLst>
            </p:cNvPr>
            <p:cNvSpPr/>
            <p:nvPr/>
          </p:nvSpPr>
          <p:spPr>
            <a:xfrm>
              <a:off x="838200" y="1428750"/>
              <a:ext cx="533400" cy="38100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1AF280-CF6C-F5C1-63B1-2A6EE3FFA513}"/>
                </a:ext>
              </a:extLst>
            </p:cNvPr>
            <p:cNvSpPr/>
            <p:nvPr/>
          </p:nvSpPr>
          <p:spPr>
            <a:xfrm>
              <a:off x="1113064" y="135255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3D67D589-8A0F-760D-0983-E6F3C02782BA}"/>
                </a:ext>
              </a:extLst>
            </p:cNvPr>
            <p:cNvSpPr/>
            <p:nvPr/>
          </p:nvSpPr>
          <p:spPr>
            <a:xfrm>
              <a:off x="947057" y="1428750"/>
              <a:ext cx="457200" cy="3810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4B97576-8460-F626-C808-6C9FA82A3ADC}"/>
              </a:ext>
            </a:extLst>
          </p:cNvPr>
          <p:cNvSpPr txBox="1"/>
          <p:nvPr/>
        </p:nvSpPr>
        <p:spPr>
          <a:xfrm>
            <a:off x="1061357" y="1255193"/>
            <a:ext cx="1782537" cy="369322"/>
          </a:xfrm>
          <a:prstGeom prst="rect">
            <a:avLst/>
          </a:prstGeom>
        </p:spPr>
        <p:txBody>
          <a:bodyPr wrap="square" lIns="91430" tIns="45715" rIns="91430" bIns="45715" rtlCol="0">
            <a:spAutoFit/>
          </a:bodyPr>
          <a:lstStyle/>
          <a:p>
            <a:r>
              <a:rPr lang="en-US" kern="0" dirty="0">
                <a:solidFill>
                  <a:schemeClr val="tx2"/>
                </a:solidFill>
              </a:rPr>
              <a:t>Contractors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5B98E1-0775-84CA-83D3-0BE6CA29C940}"/>
              </a:ext>
            </a:extLst>
          </p:cNvPr>
          <p:cNvSpPr txBox="1"/>
          <p:nvPr/>
        </p:nvSpPr>
        <p:spPr>
          <a:xfrm>
            <a:off x="674914" y="2216520"/>
            <a:ext cx="4689023" cy="369322"/>
          </a:xfrm>
          <a:prstGeom prst="rect">
            <a:avLst/>
          </a:prstGeom>
        </p:spPr>
        <p:txBody>
          <a:bodyPr wrap="square" lIns="91430" tIns="45715" rIns="91430" bIns="45715" rtlCol="0">
            <a:spAutoFit/>
          </a:bodyPr>
          <a:lstStyle/>
          <a:p>
            <a:pPr marL="400051" lvl="1"/>
            <a:r>
              <a:rPr lang="en-US" kern="0" dirty="0">
                <a:solidFill>
                  <a:schemeClr val="tx2"/>
                </a:solidFill>
              </a:rPr>
              <a:t>Building/Property Managers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90AE3D-76CE-E93B-F6D1-38D6ABBA053F}"/>
              </a:ext>
            </a:extLst>
          </p:cNvPr>
          <p:cNvSpPr txBox="1"/>
          <p:nvPr/>
        </p:nvSpPr>
        <p:spPr>
          <a:xfrm>
            <a:off x="693964" y="3259501"/>
            <a:ext cx="3698424" cy="369322"/>
          </a:xfrm>
          <a:prstGeom prst="rect">
            <a:avLst/>
          </a:prstGeom>
        </p:spPr>
        <p:txBody>
          <a:bodyPr wrap="square" lIns="91430" tIns="45715" rIns="91430" bIns="45715" rtlCol="0">
            <a:spAutoFit/>
          </a:bodyPr>
          <a:lstStyle/>
          <a:p>
            <a:pPr marL="400051" lvl="1"/>
            <a:r>
              <a:rPr lang="en-US" kern="0" dirty="0">
                <a:solidFill>
                  <a:schemeClr val="tx2"/>
                </a:solidFill>
              </a:rPr>
              <a:t>Architects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50FA3A2-D236-593E-C37D-61D5A076274C}"/>
              </a:ext>
            </a:extLst>
          </p:cNvPr>
          <p:cNvGrpSpPr/>
          <p:nvPr/>
        </p:nvGrpSpPr>
        <p:grpSpPr>
          <a:xfrm>
            <a:off x="4197804" y="1199250"/>
            <a:ext cx="732064" cy="533400"/>
            <a:chOff x="838200" y="1352550"/>
            <a:chExt cx="732064" cy="533400"/>
          </a:xfrm>
        </p:grpSpPr>
        <p:sp>
          <p:nvSpPr>
            <p:cNvPr id="49" name="Flowchart: Alternate Process 48">
              <a:extLst>
                <a:ext uri="{FF2B5EF4-FFF2-40B4-BE49-F238E27FC236}">
                  <a16:creationId xmlns:a16="http://schemas.microsoft.com/office/drawing/2014/main" id="{65AE1D37-EEC7-61F8-3BE8-BD4B32FB2925}"/>
                </a:ext>
              </a:extLst>
            </p:cNvPr>
            <p:cNvSpPr/>
            <p:nvPr/>
          </p:nvSpPr>
          <p:spPr>
            <a:xfrm>
              <a:off x="838200" y="1428750"/>
              <a:ext cx="533400" cy="38100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7DD697D-6E59-93AD-FA30-7DD415FDA837}"/>
                </a:ext>
              </a:extLst>
            </p:cNvPr>
            <p:cNvSpPr/>
            <p:nvPr/>
          </p:nvSpPr>
          <p:spPr>
            <a:xfrm>
              <a:off x="1113064" y="135255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EF3EADFC-B5A9-3BC4-E907-3ED1608C5074}"/>
                </a:ext>
              </a:extLst>
            </p:cNvPr>
            <p:cNvSpPr/>
            <p:nvPr/>
          </p:nvSpPr>
          <p:spPr>
            <a:xfrm>
              <a:off x="947057" y="1428750"/>
              <a:ext cx="457200" cy="3810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ECE556-3F51-0C49-4FCA-0C3F51EA4CF2}"/>
              </a:ext>
            </a:extLst>
          </p:cNvPr>
          <p:cNvGrpSpPr/>
          <p:nvPr/>
        </p:nvGrpSpPr>
        <p:grpSpPr>
          <a:xfrm>
            <a:off x="4197804" y="2140320"/>
            <a:ext cx="732064" cy="533400"/>
            <a:chOff x="838200" y="1352550"/>
            <a:chExt cx="732064" cy="533400"/>
          </a:xfrm>
        </p:grpSpPr>
        <p:sp>
          <p:nvSpPr>
            <p:cNvPr id="53" name="Flowchart: Alternate Process 52">
              <a:extLst>
                <a:ext uri="{FF2B5EF4-FFF2-40B4-BE49-F238E27FC236}">
                  <a16:creationId xmlns:a16="http://schemas.microsoft.com/office/drawing/2014/main" id="{161B8F28-2224-16F1-52A0-F0779B9DC626}"/>
                </a:ext>
              </a:extLst>
            </p:cNvPr>
            <p:cNvSpPr/>
            <p:nvPr/>
          </p:nvSpPr>
          <p:spPr>
            <a:xfrm>
              <a:off x="838200" y="1428750"/>
              <a:ext cx="533400" cy="38100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553E64-9B3D-166B-48B9-45D5665639AC}"/>
                </a:ext>
              </a:extLst>
            </p:cNvPr>
            <p:cNvSpPr/>
            <p:nvPr/>
          </p:nvSpPr>
          <p:spPr>
            <a:xfrm>
              <a:off x="1113064" y="135255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6BA204F0-DD12-59D8-AE6D-A18DB88877FD}"/>
                </a:ext>
              </a:extLst>
            </p:cNvPr>
            <p:cNvSpPr/>
            <p:nvPr/>
          </p:nvSpPr>
          <p:spPr>
            <a:xfrm>
              <a:off x="947057" y="1428750"/>
              <a:ext cx="457200" cy="3810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1C993EA-3597-33D4-01BB-23A1902321B2}"/>
              </a:ext>
            </a:extLst>
          </p:cNvPr>
          <p:cNvGrpSpPr/>
          <p:nvPr/>
        </p:nvGrpSpPr>
        <p:grpSpPr>
          <a:xfrm>
            <a:off x="4197804" y="3146704"/>
            <a:ext cx="732064" cy="533400"/>
            <a:chOff x="838200" y="1352550"/>
            <a:chExt cx="732064" cy="533400"/>
          </a:xfrm>
        </p:grpSpPr>
        <p:sp>
          <p:nvSpPr>
            <p:cNvPr id="57" name="Flowchart: Alternate Process 56">
              <a:extLst>
                <a:ext uri="{FF2B5EF4-FFF2-40B4-BE49-F238E27FC236}">
                  <a16:creationId xmlns:a16="http://schemas.microsoft.com/office/drawing/2014/main" id="{44DA412E-D830-41B6-9DB0-738311FFFE68}"/>
                </a:ext>
              </a:extLst>
            </p:cNvPr>
            <p:cNvSpPr/>
            <p:nvPr/>
          </p:nvSpPr>
          <p:spPr>
            <a:xfrm>
              <a:off x="838200" y="1428750"/>
              <a:ext cx="533400" cy="38100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0AC38DA-8303-FD94-A0C0-FAD8D6DF96F6}"/>
                </a:ext>
              </a:extLst>
            </p:cNvPr>
            <p:cNvSpPr/>
            <p:nvPr/>
          </p:nvSpPr>
          <p:spPr>
            <a:xfrm>
              <a:off x="1113064" y="135255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13867392-1C76-0C91-E431-792A76C511FA}"/>
                </a:ext>
              </a:extLst>
            </p:cNvPr>
            <p:cNvSpPr/>
            <p:nvPr/>
          </p:nvSpPr>
          <p:spPr>
            <a:xfrm>
              <a:off x="947057" y="1428750"/>
              <a:ext cx="457200" cy="3810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DA50D6D-1EED-8B07-6819-5BDE5BE2DC69}"/>
              </a:ext>
            </a:extLst>
          </p:cNvPr>
          <p:cNvSpPr txBox="1"/>
          <p:nvPr/>
        </p:nvSpPr>
        <p:spPr>
          <a:xfrm>
            <a:off x="4416881" y="1263772"/>
            <a:ext cx="1782537" cy="369322"/>
          </a:xfrm>
          <a:prstGeom prst="rect">
            <a:avLst/>
          </a:prstGeom>
        </p:spPr>
        <p:txBody>
          <a:bodyPr wrap="square" lIns="91430" tIns="45715" rIns="91430" bIns="45715" rtlCol="0">
            <a:spAutoFit/>
          </a:bodyPr>
          <a:lstStyle/>
          <a:p>
            <a:pPr marL="400051" lvl="1"/>
            <a:r>
              <a:rPr lang="en-US" sz="1800" kern="0" dirty="0">
                <a:solidFill>
                  <a:schemeClr val="tx2"/>
                </a:solidFill>
              </a:rPr>
              <a:t>Engineers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D285427-2EA8-EEED-3790-B5E0098379D3}"/>
              </a:ext>
            </a:extLst>
          </p:cNvPr>
          <p:cNvSpPr txBox="1"/>
          <p:nvPr/>
        </p:nvSpPr>
        <p:spPr>
          <a:xfrm>
            <a:off x="4453618" y="2216520"/>
            <a:ext cx="4689023" cy="369322"/>
          </a:xfrm>
          <a:prstGeom prst="rect">
            <a:avLst/>
          </a:prstGeom>
        </p:spPr>
        <p:txBody>
          <a:bodyPr wrap="square" lIns="91430" tIns="45715" rIns="91430" bIns="45715" rtlCol="0">
            <a:spAutoFit/>
          </a:bodyPr>
          <a:lstStyle/>
          <a:p>
            <a:pPr marL="400051" lvl="1"/>
            <a:r>
              <a:rPr lang="en-US" sz="1800" kern="0" dirty="0">
                <a:solidFill>
                  <a:schemeClr val="tx2"/>
                </a:solidFill>
              </a:rPr>
              <a:t>Building Science Technicians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E36645-FC62-B064-2589-7A528DB55B12}"/>
              </a:ext>
            </a:extLst>
          </p:cNvPr>
          <p:cNvSpPr txBox="1"/>
          <p:nvPr/>
        </p:nvSpPr>
        <p:spPr>
          <a:xfrm>
            <a:off x="4472668" y="3259501"/>
            <a:ext cx="3698424" cy="369322"/>
          </a:xfrm>
          <a:prstGeom prst="rect">
            <a:avLst/>
          </a:prstGeom>
        </p:spPr>
        <p:txBody>
          <a:bodyPr wrap="square" lIns="91430" tIns="45715" rIns="91430" bIns="45715" rtlCol="0">
            <a:spAutoFit/>
          </a:bodyPr>
          <a:lstStyle/>
          <a:p>
            <a:pPr marL="400051" lvl="1"/>
            <a:r>
              <a:rPr lang="en-US" sz="1800" kern="0" dirty="0">
                <a:solidFill>
                  <a:schemeClr val="tx2"/>
                </a:solidFill>
              </a:rPr>
              <a:t>Site Staff</a:t>
            </a:r>
          </a:p>
        </p:txBody>
      </p:sp>
    </p:spTree>
    <p:extLst>
      <p:ext uri="{BB962C8B-B14F-4D97-AF65-F5344CB8AC3E}">
        <p14:creationId xmlns:p14="http://schemas.microsoft.com/office/powerpoint/2010/main" val="204014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C198-87A0-435A-B85B-FC1B06DA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0"/>
            <a:ext cx="7696200" cy="1762205"/>
          </a:xfrm>
        </p:spPr>
        <p:txBody>
          <a:bodyPr/>
          <a:lstStyle/>
          <a:p>
            <a:r>
              <a:rPr lang="en-CA" sz="4000" b="1" dirty="0">
                <a:solidFill>
                  <a:schemeClr val="bg1"/>
                </a:solidFill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41845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E23F9CE2-D00D-9DAA-8C91-A7A8F4BB803B}"/>
              </a:ext>
            </a:extLst>
          </p:cNvPr>
          <p:cNvCxnSpPr>
            <a:cxnSpLocks/>
          </p:cNvCxnSpPr>
          <p:nvPr/>
        </p:nvCxnSpPr>
        <p:spPr>
          <a:xfrm rot="5400000">
            <a:off x="5829300" y="2832100"/>
            <a:ext cx="4635500" cy="12700"/>
          </a:xfrm>
          <a:prstGeom prst="bentConnector3">
            <a:avLst>
              <a:gd name="adj1" fmla="val -372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utoShape 59">
            <a:extLst>
              <a:ext uri="{FF2B5EF4-FFF2-40B4-BE49-F238E27FC236}">
                <a16:creationId xmlns:a16="http://schemas.microsoft.com/office/drawing/2014/main" id="{3E2EE360-35E9-3FE2-E179-FAB0076E4298}"/>
              </a:ext>
            </a:extLst>
          </p:cNvPr>
          <p:cNvSpPr>
            <a:spLocks/>
          </p:cNvSpPr>
          <p:nvPr/>
        </p:nvSpPr>
        <p:spPr bwMode="auto">
          <a:xfrm>
            <a:off x="6324600" y="2876550"/>
            <a:ext cx="1028700" cy="102711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Flowchart: Extract 11">
            <a:extLst>
              <a:ext uri="{FF2B5EF4-FFF2-40B4-BE49-F238E27FC236}">
                <a16:creationId xmlns:a16="http://schemas.microsoft.com/office/drawing/2014/main" id="{DE646AC4-13A4-57C4-1E6C-9A9F5089D0BE}"/>
              </a:ext>
            </a:extLst>
          </p:cNvPr>
          <p:cNvSpPr/>
          <p:nvPr/>
        </p:nvSpPr>
        <p:spPr>
          <a:xfrm rot="5400000">
            <a:off x="7848600" y="1428750"/>
            <a:ext cx="244475" cy="244475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id="{62051578-CF37-F887-ED53-235AC60F5C76}"/>
              </a:ext>
            </a:extLst>
          </p:cNvPr>
          <p:cNvSpPr/>
          <p:nvPr/>
        </p:nvSpPr>
        <p:spPr>
          <a:xfrm rot="5400000">
            <a:off x="7848600" y="3333750"/>
            <a:ext cx="244475" cy="244475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0849B5-CAA5-23C9-6325-FF23DF8D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1306512"/>
            <a:ext cx="3040517" cy="584775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213"/>
              </a:spcBef>
            </a:pPr>
            <a:r>
              <a:rPr lang="ms-MY" alt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ource Sans Pro Light" panose="020B0403030403020204" pitchFamily="34" charset="0"/>
              </a:rPr>
              <a:t>Assessment Data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6E5874-6577-64C3-8EF5-968FB56D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225005"/>
            <a:ext cx="3015117" cy="584775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13"/>
              </a:spcBef>
            </a:pPr>
            <a:r>
              <a:rPr lang="ms-MY" altLang="en-US" sz="32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ource Sans Pro Light" panose="020B0403030403020204" pitchFamily="34" charset="0"/>
              </a:rPr>
              <a:t>Capital Plan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A2DC8E6-EAA2-C4D8-10E9-4C2821BBA287}"/>
              </a:ext>
            </a:extLst>
          </p:cNvPr>
          <p:cNvSpPr txBox="1">
            <a:spLocks/>
          </p:cNvSpPr>
          <p:nvPr/>
        </p:nvSpPr>
        <p:spPr>
          <a:xfrm>
            <a:off x="638175" y="1152627"/>
            <a:ext cx="3175000" cy="769732"/>
          </a:xfrm>
          <a:prstGeom prst="rect">
            <a:avLst/>
          </a:prstGeom>
        </p:spPr>
        <p:txBody>
          <a:bodyPr>
            <a:noAutofit/>
          </a:bodyPr>
          <a:lstStyle>
            <a:lvl1pPr marL="342861" indent="-342861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7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5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3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1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9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Why assess?</a:t>
            </a:r>
            <a:endParaRPr lang="en-CA" b="1" dirty="0">
              <a:solidFill>
                <a:schemeClr val="tx1">
                  <a:lumMod val="90000"/>
                  <a:lumOff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26BB780A-74C6-527C-BD91-0A0D10EAC505}"/>
              </a:ext>
            </a:extLst>
          </p:cNvPr>
          <p:cNvSpPr txBox="1">
            <a:spLocks/>
          </p:cNvSpPr>
          <p:nvPr/>
        </p:nvSpPr>
        <p:spPr>
          <a:xfrm>
            <a:off x="457200" y="2121777"/>
            <a:ext cx="2890384" cy="2668418"/>
          </a:xfrm>
          <a:prstGeom prst="rect">
            <a:avLst/>
          </a:prstGeom>
        </p:spPr>
        <p:txBody>
          <a:bodyPr/>
          <a:lstStyle>
            <a:lvl1pPr marL="342861" indent="-342861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7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5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3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1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9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Provides the owner with data used to plan and prioritize capital projects</a:t>
            </a:r>
          </a:p>
          <a:p>
            <a:pPr marL="0" indent="0">
              <a:buFont typeface="Arial"/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3ACF8E-8970-762D-63B2-148AA41A759F}"/>
              </a:ext>
            </a:extLst>
          </p:cNvPr>
          <p:cNvSpPr/>
          <p:nvPr/>
        </p:nvSpPr>
        <p:spPr>
          <a:xfrm>
            <a:off x="4029558" y="1656619"/>
            <a:ext cx="49620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building condition assessment (BCA) is an educated opinion of the current condition of the elements that comprise the property.</a:t>
            </a:r>
          </a:p>
          <a:p>
            <a:pPr algn="just"/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will include opinions about years and costs for </a:t>
            </a:r>
            <a:r>
              <a:rPr lang="en-CA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(repairs or replacements) that might occur, to keep the building in a </a:t>
            </a:r>
            <a:r>
              <a:rPr lang="en-CA" sz="1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condition.</a:t>
            </a:r>
          </a:p>
          <a:p>
            <a:pPr algn="just"/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CA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BCA is meant to give the owner a general idea of condition of the building.  It is a non-invasive, visual inspection.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ED332-1542-6332-1B2B-B09CA15F6984}"/>
              </a:ext>
            </a:extLst>
          </p:cNvPr>
          <p:cNvSpPr/>
          <p:nvPr/>
        </p:nvSpPr>
        <p:spPr>
          <a:xfrm>
            <a:off x="4029558" y="702512"/>
            <a:ext cx="4419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What is a Building Condition Assessment?</a:t>
            </a:r>
          </a:p>
        </p:txBody>
      </p:sp>
      <p:grpSp>
        <p:nvGrpSpPr>
          <p:cNvPr id="46088" name="Group 16">
            <a:extLst>
              <a:ext uri="{FF2B5EF4-FFF2-40B4-BE49-F238E27FC236}">
                <a16:creationId xmlns:a16="http://schemas.microsoft.com/office/drawing/2014/main" id="{63A27727-CCBB-3DAC-E827-EB1F6A4A4DC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217443"/>
            <a:ext cx="4191000" cy="3419475"/>
            <a:chOff x="152400" y="1200150"/>
            <a:chExt cx="4191000" cy="3419928"/>
          </a:xfrm>
          <a:solidFill>
            <a:schemeClr val="bg1"/>
          </a:solidFill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05B30349-F5E6-6F95-F7FA-0720A500A5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57113795"/>
                </p:ext>
              </p:extLst>
            </p:nvPr>
          </p:nvGraphicFramePr>
          <p:xfrm>
            <a:off x="152400" y="1200150"/>
            <a:ext cx="4191000" cy="34199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CC472FBE-557C-A01F-D04D-9D9F3F84993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0108460"/>
                </p:ext>
              </p:extLst>
            </p:nvPr>
          </p:nvGraphicFramePr>
          <p:xfrm>
            <a:off x="2209800" y="2571750"/>
            <a:ext cx="1600200" cy="1305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90FC542-CE2B-B299-461A-8A95C166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" name="Graphic 10" descr="Mortgage with solid fill">
            <a:extLst>
              <a:ext uri="{FF2B5EF4-FFF2-40B4-BE49-F238E27FC236}">
                <a16:creationId xmlns:a16="http://schemas.microsoft.com/office/drawing/2014/main" id="{B3986C93-9785-AF69-2073-99188F2EE9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24200" y="3300808"/>
            <a:ext cx="381000" cy="381000"/>
          </a:xfrm>
          <a:prstGeom prst="rect">
            <a:avLst/>
          </a:prstGeom>
        </p:spPr>
      </p:pic>
      <p:pic>
        <p:nvPicPr>
          <p:cNvPr id="23" name="Graphic 22" descr="Hammer with solid fill">
            <a:extLst>
              <a:ext uri="{FF2B5EF4-FFF2-40B4-BE49-F238E27FC236}">
                <a16:creationId xmlns:a16="http://schemas.microsoft.com/office/drawing/2014/main" id="{B3B4F47D-943B-8789-4A37-7B5B48EC82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68274" y="3123485"/>
            <a:ext cx="236368" cy="236368"/>
          </a:xfrm>
          <a:prstGeom prst="rect">
            <a:avLst/>
          </a:prstGeom>
        </p:spPr>
      </p:pic>
      <p:pic>
        <p:nvPicPr>
          <p:cNvPr id="29" name="Graphic 28" descr="Building Brick Wall with solid fill">
            <a:extLst>
              <a:ext uri="{FF2B5EF4-FFF2-40B4-BE49-F238E27FC236}">
                <a16:creationId xmlns:a16="http://schemas.microsoft.com/office/drawing/2014/main" id="{21BD84A7-5708-9346-9F95-406A40AA0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9489788">
            <a:off x="2950258" y="2777258"/>
            <a:ext cx="231876" cy="2318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43BBF0-DC09-A3A4-6B6D-45CCBFD2ED04}"/>
              </a:ext>
            </a:extLst>
          </p:cNvPr>
          <p:cNvGrpSpPr/>
          <p:nvPr/>
        </p:nvGrpSpPr>
        <p:grpSpPr>
          <a:xfrm>
            <a:off x="2057400" y="971550"/>
            <a:ext cx="6629400" cy="914400"/>
            <a:chOff x="2057400" y="971550"/>
            <a:chExt cx="6629400" cy="914400"/>
          </a:xfrm>
        </p:grpSpPr>
        <p:grpSp>
          <p:nvGrpSpPr>
            <p:cNvPr id="43034" name="Group 40">
              <a:extLst>
                <a:ext uri="{FF2B5EF4-FFF2-40B4-BE49-F238E27FC236}">
                  <a16:creationId xmlns:a16="http://schemas.microsoft.com/office/drawing/2014/main" id="{EEDE7AA2-9168-AC08-E6BE-3F89478590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5600" y="971550"/>
              <a:ext cx="5791200" cy="914400"/>
              <a:chOff x="2895600" y="1428750"/>
              <a:chExt cx="5791200" cy="914400"/>
            </a:xfrm>
          </p:grpSpPr>
          <p:sp>
            <p:nvSpPr>
              <p:cNvPr id="43041" name="Rounded Rectangle 27">
                <a:extLst>
                  <a:ext uri="{FF2B5EF4-FFF2-40B4-BE49-F238E27FC236}">
                    <a16:creationId xmlns:a16="http://schemas.microsoft.com/office/drawing/2014/main" id="{96FF8F7D-C516-C961-63A7-225AEF6BC7E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95600" y="1428750"/>
                <a:ext cx="5791200" cy="9144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43042" name="Rectangle 11">
                <a:extLst>
                  <a:ext uri="{FF2B5EF4-FFF2-40B4-BE49-F238E27FC236}">
                    <a16:creationId xmlns:a16="http://schemas.microsoft.com/office/drawing/2014/main" id="{49B9386E-6450-490B-6D65-B4495F75B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504950"/>
                <a:ext cx="48006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j-lt"/>
                    <a:ea typeface="MS PGothic"/>
                  </a:rPr>
                  <a:t>are the Current Replacement Values (CRV) for the building components or elements</a:t>
                </a:r>
                <a:r>
                  <a:rPr lang="en-US" sz="1000" dirty="0">
                    <a:latin typeface="+mj-lt"/>
                    <a:ea typeface="MS PGothic"/>
                  </a:rPr>
                  <a:t>.</a:t>
                </a:r>
              </a:p>
            </p:txBody>
          </p:sp>
        </p:grpSp>
        <p:grpSp>
          <p:nvGrpSpPr>
            <p:cNvPr id="43035" name="Group 25">
              <a:extLst>
                <a:ext uri="{FF2B5EF4-FFF2-40B4-BE49-F238E27FC236}">
                  <a16:creationId xmlns:a16="http://schemas.microsoft.com/office/drawing/2014/main" id="{27ADB905-9A86-B7CA-702A-31C2AB835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400" y="1273175"/>
              <a:ext cx="1284288" cy="293688"/>
              <a:chOff x="2057400" y="1730375"/>
              <a:chExt cx="1284288" cy="29368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256E9D-3C33-47AA-5F05-3BC424C73E88}"/>
                  </a:ext>
                </a:extLst>
              </p:cNvPr>
              <p:cNvSpPr/>
              <p:nvPr/>
            </p:nvSpPr>
            <p:spPr>
              <a:xfrm>
                <a:off x="3048000" y="1730375"/>
                <a:ext cx="293688" cy="2936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06882DB-4A9A-475D-7442-4453967010ED}"/>
                  </a:ext>
                </a:extLst>
              </p:cNvPr>
              <p:cNvCxnSpPr>
                <a:cxnSpLocks/>
                <a:stCxn id="43037" idx="3"/>
                <a:endCxn id="30" idx="2"/>
              </p:cNvCxnSpPr>
              <p:nvPr/>
            </p:nvCxnSpPr>
            <p:spPr>
              <a:xfrm flipV="1">
                <a:off x="2057400" y="1877219"/>
                <a:ext cx="990600" cy="8731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37" name="Rounded Rectangle 41">
            <a:extLst>
              <a:ext uri="{FF2B5EF4-FFF2-40B4-BE49-F238E27FC236}">
                <a16:creationId xmlns:a16="http://schemas.microsoft.com/office/drawing/2014/main" id="{74941D50-3114-9481-E8B0-946D448DA1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" y="971550"/>
            <a:ext cx="16002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800" b="1" i="1" dirty="0">
                <a:solidFill>
                  <a:schemeClr val="bg1"/>
                </a:solidFill>
                <a:latin typeface="+mj-lt"/>
                <a:ea typeface="MS PGothic"/>
              </a:rPr>
              <a:t>Replacement costs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195459-5BBE-A1E0-974C-14C8335DE1F6}"/>
              </a:ext>
            </a:extLst>
          </p:cNvPr>
          <p:cNvGrpSpPr/>
          <p:nvPr/>
        </p:nvGrpSpPr>
        <p:grpSpPr>
          <a:xfrm>
            <a:off x="1752600" y="2038350"/>
            <a:ext cx="6950075" cy="914400"/>
            <a:chOff x="1752600" y="2038350"/>
            <a:chExt cx="6950075" cy="914400"/>
          </a:xfrm>
        </p:grpSpPr>
        <p:grpSp>
          <p:nvGrpSpPr>
            <p:cNvPr id="43025" name="Group 39">
              <a:extLst>
                <a:ext uri="{FF2B5EF4-FFF2-40B4-BE49-F238E27FC236}">
                  <a16:creationId xmlns:a16="http://schemas.microsoft.com/office/drawing/2014/main" id="{6B7FA1D7-D2BF-BE71-F54A-AA70BFFA48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2038350"/>
              <a:ext cx="4587875" cy="914400"/>
              <a:chOff x="4114782" y="2495550"/>
              <a:chExt cx="4587852" cy="914400"/>
            </a:xfrm>
            <a:solidFill>
              <a:schemeClr val="accent3"/>
            </a:solidFill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EB408602-D873-7F39-628F-70389AB01CED}"/>
                  </a:ext>
                </a:extLst>
              </p:cNvPr>
              <p:cNvSpPr/>
              <p:nvPr/>
            </p:nvSpPr>
            <p:spPr bwMode="gray">
              <a:xfrm>
                <a:off x="4114782" y="2495550"/>
                <a:ext cx="4587852" cy="914400"/>
              </a:xfrm>
              <a:prstGeom prst="roundRect">
                <a:avLst/>
              </a:pr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3033" name="Rectangle 13">
                <a:extLst>
                  <a:ext uri="{FF2B5EF4-FFF2-40B4-BE49-F238E27FC236}">
                    <a16:creationId xmlns:a16="http://schemas.microsoft.com/office/drawing/2014/main" id="{E6C93BC7-C842-CC4C-53A6-8F1700D83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8200" y="2571750"/>
                <a:ext cx="3810000" cy="64633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chemeClr val="bg1"/>
                    </a:solidFill>
                    <a:latin typeface="+mj-lt"/>
                    <a:ea typeface="MS PGothic"/>
                  </a:rPr>
                  <a:t>is the cost of a project that is being planned for a particular component</a:t>
                </a:r>
                <a:endParaRPr lang="ms-MY" altLang="en-US" dirty="0">
                  <a:solidFill>
                    <a:schemeClr val="bg1"/>
                  </a:solidFill>
                  <a:latin typeface="+mj-lt"/>
                  <a:ea typeface="MS PGothic"/>
                </a:endParaRPr>
              </a:p>
            </p:txBody>
          </p:sp>
        </p:grpSp>
        <p:grpSp>
          <p:nvGrpSpPr>
            <p:cNvPr id="43026" name="Group 26">
              <a:extLst>
                <a:ext uri="{FF2B5EF4-FFF2-40B4-BE49-F238E27FC236}">
                  <a16:creationId xmlns:a16="http://schemas.microsoft.com/office/drawing/2014/main" id="{0E968EAD-1272-AE54-58A4-1E2E74BB7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2339975"/>
              <a:ext cx="2808287" cy="293688"/>
              <a:chOff x="1752594" y="2797175"/>
              <a:chExt cx="2808273" cy="293688"/>
            </a:xfrm>
            <a:solidFill>
              <a:schemeClr val="accent3"/>
            </a:solidFill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88383F8-9A67-8F76-E63D-EE44353953F8}"/>
                  </a:ext>
                </a:extLst>
              </p:cNvPr>
              <p:cNvSpPr/>
              <p:nvPr/>
            </p:nvSpPr>
            <p:spPr>
              <a:xfrm>
                <a:off x="4267180" y="2797175"/>
                <a:ext cx="293687" cy="2936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8BF6B1F-A4A2-E59C-0C46-EAD3F822AF1C}"/>
                  </a:ext>
                </a:extLst>
              </p:cNvPr>
              <p:cNvCxnSpPr>
                <a:cxnSpLocks/>
                <a:stCxn id="43" idx="3"/>
                <a:endCxn id="32" idx="2"/>
              </p:cNvCxnSpPr>
              <p:nvPr/>
            </p:nvCxnSpPr>
            <p:spPr>
              <a:xfrm flipV="1">
                <a:off x="1752594" y="2944019"/>
                <a:ext cx="2514586" cy="8731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B49C464-836E-64FC-71D4-8A563721ACB9}"/>
              </a:ext>
            </a:extLst>
          </p:cNvPr>
          <p:cNvSpPr/>
          <p:nvPr/>
        </p:nvSpPr>
        <p:spPr bwMode="gray">
          <a:xfrm>
            <a:off x="457200" y="2038350"/>
            <a:ext cx="1295400" cy="914400"/>
          </a:xfrm>
          <a:prstGeom prst="roundRect">
            <a:avLst/>
          </a:prstGeom>
          <a:solidFill>
            <a:schemeClr val="accent3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j-lt"/>
                <a:ea typeface="MS PGothic"/>
              </a:rPr>
              <a:t>Action Costs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46F860-DAEC-AFF5-F6F5-287D6269DA66}"/>
              </a:ext>
            </a:extLst>
          </p:cNvPr>
          <p:cNvGrpSpPr/>
          <p:nvPr/>
        </p:nvGrpSpPr>
        <p:grpSpPr>
          <a:xfrm>
            <a:off x="1524000" y="3108328"/>
            <a:ext cx="7162800" cy="914399"/>
            <a:chOff x="1524000" y="3108328"/>
            <a:chExt cx="7162800" cy="914399"/>
          </a:xfrm>
        </p:grpSpPr>
        <p:grpSp>
          <p:nvGrpSpPr>
            <p:cNvPr id="43016" name="Group 38">
              <a:extLst>
                <a:ext uri="{FF2B5EF4-FFF2-40B4-BE49-F238E27FC236}">
                  <a16:creationId xmlns:a16="http://schemas.microsoft.com/office/drawing/2014/main" id="{0C8C55CF-89B4-A686-2C37-304DF55889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1600" y="3108328"/>
              <a:ext cx="3505200" cy="914399"/>
              <a:chOff x="5181600" y="3565524"/>
              <a:chExt cx="3505200" cy="913941"/>
            </a:xfrm>
            <a:solidFill>
              <a:srgbClr val="00CCAA"/>
            </a:solidFill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4BDB9882-0338-DA2A-C340-326CFF05156E}"/>
                  </a:ext>
                </a:extLst>
              </p:cNvPr>
              <p:cNvSpPr/>
              <p:nvPr/>
            </p:nvSpPr>
            <p:spPr bwMode="gray">
              <a:xfrm>
                <a:off x="5181600" y="3565524"/>
                <a:ext cx="3505200" cy="913941"/>
              </a:xfrm>
              <a:prstGeom prst="roundRect">
                <a:avLst/>
              </a:prstGeom>
              <a:grpFill/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43024" name="Rectangle 33">
                <a:extLst>
                  <a:ext uri="{FF2B5EF4-FFF2-40B4-BE49-F238E27FC236}">
                    <a16:creationId xmlns:a16="http://schemas.microsoft.com/office/drawing/2014/main" id="{18090567-E570-ACFE-DAEB-8301717E2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5000" y="3641265"/>
                <a:ext cx="2743200" cy="6460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+mj-lt"/>
                    <a:ea typeface="MS PGothic"/>
                  </a:rPr>
                  <a:t>is the year in which a future project is planned</a:t>
                </a:r>
              </a:p>
            </p:txBody>
          </p:sp>
        </p:grpSp>
        <p:grpSp>
          <p:nvGrpSpPr>
            <p:cNvPr id="43017" name="Group 36">
              <a:extLst>
                <a:ext uri="{FF2B5EF4-FFF2-40B4-BE49-F238E27FC236}">
                  <a16:creationId xmlns:a16="http://schemas.microsoft.com/office/drawing/2014/main" id="{D6DFB17B-3DD4-692D-DF8D-1A9FE58FA3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4000" y="3409952"/>
              <a:ext cx="4103688" cy="293688"/>
              <a:chOff x="1524000" y="3866997"/>
              <a:chExt cx="4103688" cy="293541"/>
            </a:xfrm>
            <a:solidFill>
              <a:srgbClr val="00CCAA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D2E3DCD-5309-94DD-8805-C476AF80F3EB}"/>
                  </a:ext>
                </a:extLst>
              </p:cNvPr>
              <p:cNvSpPr/>
              <p:nvPr/>
            </p:nvSpPr>
            <p:spPr>
              <a:xfrm>
                <a:off x="5334000" y="3866997"/>
                <a:ext cx="293688" cy="2935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699E990-30AA-5109-9650-CC0DEF3324FA}"/>
                  </a:ext>
                </a:extLst>
              </p:cNvPr>
              <p:cNvCxnSpPr>
                <a:cxnSpLocks/>
                <a:stCxn id="44" idx="3"/>
                <a:endCxn id="35" idx="2"/>
              </p:cNvCxnSpPr>
              <p:nvPr/>
            </p:nvCxnSpPr>
            <p:spPr>
              <a:xfrm flipV="1">
                <a:off x="1524000" y="4013767"/>
                <a:ext cx="3810000" cy="5553"/>
              </a:xfrm>
              <a:prstGeom prst="line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9C758BA-9F69-271C-9918-F03B86F553CD}"/>
              </a:ext>
            </a:extLst>
          </p:cNvPr>
          <p:cNvSpPr/>
          <p:nvPr/>
        </p:nvSpPr>
        <p:spPr bwMode="gray">
          <a:xfrm>
            <a:off x="457200" y="3105150"/>
            <a:ext cx="1066800" cy="914399"/>
          </a:xfrm>
          <a:prstGeom prst="roundRect">
            <a:avLst/>
          </a:prstGeom>
          <a:solidFill>
            <a:srgbClr val="00CCAA"/>
          </a:solidFill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  <a:latin typeface="+mj-lt"/>
                <a:ea typeface="MS PGothic"/>
              </a:rPr>
              <a:t>Action Year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7E59FF-BFA4-B2D9-3BA6-A5357985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E23F9CE2-D00D-9DAA-8C91-A7A8F4BB803B}"/>
              </a:ext>
            </a:extLst>
          </p:cNvPr>
          <p:cNvCxnSpPr>
            <a:cxnSpLocks/>
          </p:cNvCxnSpPr>
          <p:nvPr/>
        </p:nvCxnSpPr>
        <p:spPr>
          <a:xfrm rot="5400000">
            <a:off x="5829300" y="2832100"/>
            <a:ext cx="4635500" cy="12700"/>
          </a:xfrm>
          <a:prstGeom prst="bentConnector3">
            <a:avLst>
              <a:gd name="adj1" fmla="val -372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AutoShape 59">
            <a:extLst>
              <a:ext uri="{FF2B5EF4-FFF2-40B4-BE49-F238E27FC236}">
                <a16:creationId xmlns:a16="http://schemas.microsoft.com/office/drawing/2014/main" id="{3E2EE360-35E9-3FE2-E179-FAB0076E4298}"/>
              </a:ext>
            </a:extLst>
          </p:cNvPr>
          <p:cNvSpPr>
            <a:spLocks/>
          </p:cNvSpPr>
          <p:nvPr/>
        </p:nvSpPr>
        <p:spPr bwMode="auto">
          <a:xfrm>
            <a:off x="6324600" y="2876550"/>
            <a:ext cx="1028700" cy="102711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8100" tIns="38100" rIns="38100" bIns="38100"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2" name="Flowchart: Extract 11">
            <a:extLst>
              <a:ext uri="{FF2B5EF4-FFF2-40B4-BE49-F238E27FC236}">
                <a16:creationId xmlns:a16="http://schemas.microsoft.com/office/drawing/2014/main" id="{DE646AC4-13A4-57C4-1E6C-9A9F5089D0BE}"/>
              </a:ext>
            </a:extLst>
          </p:cNvPr>
          <p:cNvSpPr/>
          <p:nvPr/>
        </p:nvSpPr>
        <p:spPr>
          <a:xfrm rot="5400000">
            <a:off x="7848600" y="1428751"/>
            <a:ext cx="136526" cy="136526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Extract 12">
            <a:extLst>
              <a:ext uri="{FF2B5EF4-FFF2-40B4-BE49-F238E27FC236}">
                <a16:creationId xmlns:a16="http://schemas.microsoft.com/office/drawing/2014/main" id="{62051578-CF37-F887-ED53-235AC60F5C76}"/>
              </a:ext>
            </a:extLst>
          </p:cNvPr>
          <p:cNvSpPr/>
          <p:nvPr/>
        </p:nvSpPr>
        <p:spPr>
          <a:xfrm rot="5400000">
            <a:off x="7846106" y="1785833"/>
            <a:ext cx="136526" cy="136526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0849B5-CAA5-23C9-6325-FF23DF8D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327737"/>
            <a:ext cx="30405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CA" sz="1600" dirty="0"/>
              <a:t>Replace the roof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6E5874-6577-64C3-8EF5-968FB56D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06" y="1677087"/>
            <a:ext cx="30151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CA" sz="1600" dirty="0"/>
              <a:t>Paint the siding</a:t>
            </a:r>
          </a:p>
        </p:txBody>
      </p:sp>
      <p:sp>
        <p:nvSpPr>
          <p:cNvPr id="3" name="Flowchart: Extract 2">
            <a:extLst>
              <a:ext uri="{FF2B5EF4-FFF2-40B4-BE49-F238E27FC236}">
                <a16:creationId xmlns:a16="http://schemas.microsoft.com/office/drawing/2014/main" id="{9879D0B5-49D0-4B63-8665-22DB040081D9}"/>
              </a:ext>
            </a:extLst>
          </p:cNvPr>
          <p:cNvSpPr/>
          <p:nvPr/>
        </p:nvSpPr>
        <p:spPr>
          <a:xfrm rot="5400000">
            <a:off x="7846106" y="2130424"/>
            <a:ext cx="136526" cy="136526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866859-30AE-F722-F27C-933FDE4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06" y="2021678"/>
            <a:ext cx="30151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CA" sz="1600" dirty="0"/>
              <a:t>Repair major foundation crack</a:t>
            </a:r>
          </a:p>
        </p:txBody>
      </p:sp>
      <p:sp>
        <p:nvSpPr>
          <p:cNvPr id="6" name="Flowchart: Extract 5">
            <a:extLst>
              <a:ext uri="{FF2B5EF4-FFF2-40B4-BE49-F238E27FC236}">
                <a16:creationId xmlns:a16="http://schemas.microsoft.com/office/drawing/2014/main" id="{605B5814-F7DC-6FE4-2C1D-6982A0CF594F}"/>
              </a:ext>
            </a:extLst>
          </p:cNvPr>
          <p:cNvSpPr/>
          <p:nvPr/>
        </p:nvSpPr>
        <p:spPr>
          <a:xfrm rot="5400000">
            <a:off x="7846106" y="2475015"/>
            <a:ext cx="136526" cy="136526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FFB1-C387-EE1E-BBFA-8C2F56B81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06" y="2366269"/>
            <a:ext cx="30151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CA" sz="1600" dirty="0"/>
              <a:t>Replace the windows</a:t>
            </a:r>
          </a:p>
        </p:txBody>
      </p:sp>
      <p:sp>
        <p:nvSpPr>
          <p:cNvPr id="9" name="Flowchart: Extract 8">
            <a:extLst>
              <a:ext uri="{FF2B5EF4-FFF2-40B4-BE49-F238E27FC236}">
                <a16:creationId xmlns:a16="http://schemas.microsoft.com/office/drawing/2014/main" id="{6A8904C8-A30C-90E5-F28D-A7B45AADCE88}"/>
              </a:ext>
            </a:extLst>
          </p:cNvPr>
          <p:cNvSpPr/>
          <p:nvPr/>
        </p:nvSpPr>
        <p:spPr>
          <a:xfrm rot="5400000">
            <a:off x="7846106" y="2810861"/>
            <a:ext cx="136526" cy="136526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4283A2-3FFE-48A0-4511-796192BD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06" y="2702115"/>
            <a:ext cx="30151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CA" sz="1600" dirty="0"/>
              <a:t>Replace the furnace</a:t>
            </a:r>
          </a:p>
        </p:txBody>
      </p:sp>
      <p:sp>
        <p:nvSpPr>
          <p:cNvPr id="11" name="Flowchart: Extract 10">
            <a:extLst>
              <a:ext uri="{FF2B5EF4-FFF2-40B4-BE49-F238E27FC236}">
                <a16:creationId xmlns:a16="http://schemas.microsoft.com/office/drawing/2014/main" id="{5B5EBB11-8EED-4195-3381-E6EDDBEE1085}"/>
              </a:ext>
            </a:extLst>
          </p:cNvPr>
          <p:cNvSpPr/>
          <p:nvPr/>
        </p:nvSpPr>
        <p:spPr>
          <a:xfrm rot="5400000">
            <a:off x="7846106" y="3152879"/>
            <a:ext cx="136526" cy="136526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84C8B-3957-253E-54F9-2109E091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06" y="3044133"/>
            <a:ext cx="30151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CA" sz="1600" dirty="0"/>
              <a:t>Replace the water heater</a:t>
            </a:r>
          </a:p>
        </p:txBody>
      </p:sp>
      <p:sp>
        <p:nvSpPr>
          <p:cNvPr id="16" name="Flowchart: Extract 15">
            <a:extLst>
              <a:ext uri="{FF2B5EF4-FFF2-40B4-BE49-F238E27FC236}">
                <a16:creationId xmlns:a16="http://schemas.microsoft.com/office/drawing/2014/main" id="{A8E7E710-4FC1-3D86-B6EE-75FFFD27A7DF}"/>
              </a:ext>
            </a:extLst>
          </p:cNvPr>
          <p:cNvSpPr/>
          <p:nvPr/>
        </p:nvSpPr>
        <p:spPr>
          <a:xfrm rot="5400000">
            <a:off x="7846106" y="3486151"/>
            <a:ext cx="136526" cy="136526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7798E1-0B2B-576A-9A6B-3BFA9D22B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06" y="3377405"/>
            <a:ext cx="30151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CA" sz="1600" dirty="0"/>
              <a:t>Replace the carpet</a:t>
            </a:r>
          </a:p>
        </p:txBody>
      </p:sp>
      <p:sp>
        <p:nvSpPr>
          <p:cNvPr id="21" name="Flowchart: Extract 20">
            <a:extLst>
              <a:ext uri="{FF2B5EF4-FFF2-40B4-BE49-F238E27FC236}">
                <a16:creationId xmlns:a16="http://schemas.microsoft.com/office/drawing/2014/main" id="{5F472291-6E14-A72E-6CDB-1F0C7C5A4C70}"/>
              </a:ext>
            </a:extLst>
          </p:cNvPr>
          <p:cNvSpPr/>
          <p:nvPr/>
        </p:nvSpPr>
        <p:spPr>
          <a:xfrm rot="5400000">
            <a:off x="7846106" y="3819423"/>
            <a:ext cx="136526" cy="136526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C830A7-B85C-6156-BBFF-1356D2823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806" y="3710677"/>
            <a:ext cx="30151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CA" sz="1600" dirty="0"/>
              <a:t>Paint the interior walls and etc.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8D6D52F-CEEB-1DDE-E7C4-73D2DC9F092A}"/>
              </a:ext>
            </a:extLst>
          </p:cNvPr>
          <p:cNvSpPr txBox="1">
            <a:spLocks/>
          </p:cNvSpPr>
          <p:nvPr/>
        </p:nvSpPr>
        <p:spPr>
          <a:xfrm>
            <a:off x="4800600" y="576359"/>
            <a:ext cx="3509640" cy="428831"/>
          </a:xfrm>
          <a:prstGeom prst="rect">
            <a:avLst/>
          </a:prstGeom>
        </p:spPr>
        <p:txBody>
          <a:bodyPr/>
          <a:lstStyle>
            <a:lvl1pPr marL="342861" indent="-342861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7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5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3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1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9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>
                <a:solidFill>
                  <a:schemeClr val="tx1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Typical “Actions”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AF4BD-765B-E712-9A59-90C4ADCDB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2" y="1179319"/>
            <a:ext cx="4677468" cy="27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2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Extract 11">
            <a:extLst>
              <a:ext uri="{FF2B5EF4-FFF2-40B4-BE49-F238E27FC236}">
                <a16:creationId xmlns:a16="http://schemas.microsoft.com/office/drawing/2014/main" id="{DE646AC4-13A4-57C4-1E6C-9A9F5089D0BE}"/>
              </a:ext>
            </a:extLst>
          </p:cNvPr>
          <p:cNvSpPr/>
          <p:nvPr/>
        </p:nvSpPr>
        <p:spPr>
          <a:xfrm rot="16200000">
            <a:off x="386443" y="1069301"/>
            <a:ext cx="248336" cy="228600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0849B5-CAA5-23C9-6325-FF23DF8D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14323"/>
            <a:ext cx="42825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A" dirty="0"/>
              <a:t>Investigation of a specific building system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8D6D52F-CEEB-1DDE-E7C4-73D2DC9F092A}"/>
              </a:ext>
            </a:extLst>
          </p:cNvPr>
          <p:cNvSpPr txBox="1">
            <a:spLocks/>
          </p:cNvSpPr>
          <p:nvPr/>
        </p:nvSpPr>
        <p:spPr>
          <a:xfrm>
            <a:off x="-27214" y="216877"/>
            <a:ext cx="8234040" cy="428831"/>
          </a:xfrm>
          <a:prstGeom prst="rect">
            <a:avLst/>
          </a:prstGeom>
        </p:spPr>
        <p:txBody>
          <a:bodyPr/>
          <a:lstStyle>
            <a:lvl1pPr marL="342861" indent="-342861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7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5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3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1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9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Targeted Assessments</a:t>
            </a:r>
          </a:p>
        </p:txBody>
      </p:sp>
      <p:sp>
        <p:nvSpPr>
          <p:cNvPr id="31" name="Flowchart: Extract 30">
            <a:extLst>
              <a:ext uri="{FF2B5EF4-FFF2-40B4-BE49-F238E27FC236}">
                <a16:creationId xmlns:a16="http://schemas.microsoft.com/office/drawing/2014/main" id="{A7899125-8D97-AAE6-59F6-D6208C7BDB75}"/>
              </a:ext>
            </a:extLst>
          </p:cNvPr>
          <p:cNvSpPr/>
          <p:nvPr/>
        </p:nvSpPr>
        <p:spPr>
          <a:xfrm rot="16200000">
            <a:off x="386443" y="1647810"/>
            <a:ext cx="248336" cy="228600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DF8FF8-4E04-DDCE-F14D-DC01383E8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92832"/>
            <a:ext cx="48921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A" dirty="0"/>
              <a:t>Can be invasive (exploratory openings, </a:t>
            </a:r>
            <a:r>
              <a:rPr lang="en-CA" dirty="0" err="1"/>
              <a:t>etc</a:t>
            </a:r>
            <a:r>
              <a:rPr lang="en-CA" dirty="0"/>
              <a:t>…)</a:t>
            </a:r>
          </a:p>
        </p:txBody>
      </p:sp>
      <p:sp>
        <p:nvSpPr>
          <p:cNvPr id="33" name="Flowchart: Extract 32">
            <a:extLst>
              <a:ext uri="{FF2B5EF4-FFF2-40B4-BE49-F238E27FC236}">
                <a16:creationId xmlns:a16="http://schemas.microsoft.com/office/drawing/2014/main" id="{3E7AD9F8-CCCD-7B33-4FD4-DD6F471C38B5}"/>
              </a:ext>
            </a:extLst>
          </p:cNvPr>
          <p:cNvSpPr/>
          <p:nvPr/>
        </p:nvSpPr>
        <p:spPr>
          <a:xfrm rot="16200000">
            <a:off x="386443" y="2184460"/>
            <a:ext cx="248336" cy="228600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0AB8B6-35C3-C8A2-EF08-5D8401532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29482"/>
            <a:ext cx="45111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A" dirty="0"/>
              <a:t>Provide recommendations for remediation</a:t>
            </a:r>
          </a:p>
        </p:txBody>
      </p:sp>
      <p:sp>
        <p:nvSpPr>
          <p:cNvPr id="37" name="Flowchart: Extract 36">
            <a:extLst>
              <a:ext uri="{FF2B5EF4-FFF2-40B4-BE49-F238E27FC236}">
                <a16:creationId xmlns:a16="http://schemas.microsoft.com/office/drawing/2014/main" id="{ADCDC4D5-3D8E-EAED-87E0-C6534F23DD54}"/>
              </a:ext>
            </a:extLst>
          </p:cNvPr>
          <p:cNvSpPr/>
          <p:nvPr/>
        </p:nvSpPr>
        <p:spPr>
          <a:xfrm rot="16200000">
            <a:off x="386443" y="2721110"/>
            <a:ext cx="248336" cy="228600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8A93E8-9915-0538-3DC6-535458F72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6132"/>
            <a:ext cx="45873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A" dirty="0"/>
              <a:t>Provide more accurate project budgets</a:t>
            </a:r>
          </a:p>
        </p:txBody>
      </p:sp>
      <p:sp>
        <p:nvSpPr>
          <p:cNvPr id="39" name="Flowchart: Extract 38">
            <a:extLst>
              <a:ext uri="{FF2B5EF4-FFF2-40B4-BE49-F238E27FC236}">
                <a16:creationId xmlns:a16="http://schemas.microsoft.com/office/drawing/2014/main" id="{1BA25F76-072A-2331-4E91-78F65B827FC7}"/>
              </a:ext>
            </a:extLst>
          </p:cNvPr>
          <p:cNvSpPr/>
          <p:nvPr/>
        </p:nvSpPr>
        <p:spPr>
          <a:xfrm rot="16200000">
            <a:off x="386443" y="3326207"/>
            <a:ext cx="248336" cy="228600"/>
          </a:xfrm>
          <a:prstGeom prst="flowChartExtra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66D2B6-2DC1-63F2-C212-D8FA3CC96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271229"/>
            <a:ext cx="618751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A" dirty="0"/>
              <a:t>Typically conducted and signed off by a professional (Engineer, Architect etc.)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FA4825D-724A-B32B-6EAD-E080C8629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025209"/>
            <a:ext cx="3041070" cy="21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1BB037-ABB5-4FCC-B02A-0ADEA1093B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12958" y="971550"/>
            <a:ext cx="4640042" cy="2895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capital plan is simply a spreadsheet that contains information about future liabilities, projects and funding strategies for properties that we are responsible for over a thirty year window.</a:t>
            </a:r>
          </a:p>
          <a:p>
            <a:endParaRPr lang="en-CA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7947B-449C-4447-85CE-C1DFE91D69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209550"/>
            <a:ext cx="7405013" cy="559996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What is a Capital Plan?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C40E4-88CF-9AB5-D393-82E1373AE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269" y="4705350"/>
            <a:ext cx="1005927" cy="317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6DE573-C7F5-CA34-55E0-B93312223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167606"/>
            <a:ext cx="3893219" cy="25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5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4C9C421-5CF8-F3CD-A656-8DC012BCC2DB}"/>
              </a:ext>
            </a:extLst>
          </p:cNvPr>
          <p:cNvSpPr txBox="1">
            <a:spLocks/>
          </p:cNvSpPr>
          <p:nvPr/>
        </p:nvSpPr>
        <p:spPr>
          <a:xfrm>
            <a:off x="3001567" y="3562350"/>
            <a:ext cx="5036952" cy="241561"/>
          </a:xfrm>
          <a:prstGeom prst="rect">
            <a:avLst/>
          </a:prstGeom>
        </p:spPr>
        <p:txBody>
          <a:bodyPr>
            <a:noAutofit/>
          </a:bodyPr>
          <a:lstStyle>
            <a:lvl1pPr marL="342861" indent="-342861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45714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7" indent="-228574" algn="l" defTabSz="45714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5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3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1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9" indent="-228574" algn="l" defTabSz="45714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>
              <a:solidFill>
                <a:schemeClr val="tx2"/>
              </a:solidFill>
              <a:cs typeface="Calibri"/>
            </a:endParaRPr>
          </a:p>
          <a:p>
            <a:pPr marL="0" indent="0">
              <a:buFont typeface="Arial"/>
              <a:buNone/>
            </a:pPr>
            <a:r>
              <a:rPr lang="en-US" sz="1100" dirty="0">
                <a:solidFill>
                  <a:schemeClr val="tx2"/>
                </a:solidFill>
                <a:cs typeface="Calibri"/>
              </a:rPr>
              <a:t>*All of the above items are subject to change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8F76B72-05FF-6C02-A257-C935B58BED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143000" y="196569"/>
            <a:ext cx="7514998" cy="428831"/>
          </a:xfrm>
        </p:spPr>
        <p:txBody>
          <a:bodyPr/>
          <a:lstStyle/>
          <a:p>
            <a:pPr algn="ctr"/>
            <a:r>
              <a:rPr lang="en-CA" sz="2400" dirty="0">
                <a:solidFill>
                  <a:schemeClr val="bg1"/>
                </a:solidFill>
              </a:rPr>
              <a:t>Commonalities between Capital Plans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E83AD27-2478-7C20-CA08-54799874E118}"/>
              </a:ext>
            </a:extLst>
          </p:cNvPr>
          <p:cNvGrpSpPr/>
          <p:nvPr/>
        </p:nvGrpSpPr>
        <p:grpSpPr>
          <a:xfrm>
            <a:off x="29936" y="965022"/>
            <a:ext cx="4282706" cy="2718108"/>
            <a:chOff x="58772" y="1372325"/>
            <a:chExt cx="4282706" cy="271810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A06B49-5140-E060-F6D3-E5BCA8DF25F1}"/>
                </a:ext>
              </a:extLst>
            </p:cNvPr>
            <p:cNvSpPr/>
            <p:nvPr/>
          </p:nvSpPr>
          <p:spPr>
            <a:xfrm>
              <a:off x="710465" y="1372325"/>
              <a:ext cx="3390614" cy="4964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/>
                <a:t>Inventory of components that make up the building. </a:t>
              </a:r>
              <a:endParaRPr lang="en-CA" sz="16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76508C-500C-6A9E-BC74-9614354C491E}"/>
                </a:ext>
              </a:extLst>
            </p:cNvPr>
            <p:cNvGrpSpPr>
              <a:grpSpLocks/>
            </p:cNvGrpSpPr>
            <p:nvPr/>
          </p:nvGrpSpPr>
          <p:grpSpPr bwMode="auto">
            <a:xfrm rot="2774097">
              <a:off x="3798132" y="1435719"/>
              <a:ext cx="536694" cy="549998"/>
              <a:chOff x="827314" y="1589616"/>
              <a:chExt cx="1545772" cy="1202268"/>
            </a:xfrm>
          </p:grpSpPr>
          <p:sp>
            <p:nvSpPr>
              <p:cNvPr id="9" name="Rounded Rectangle 38">
                <a:extLst>
                  <a:ext uri="{FF2B5EF4-FFF2-40B4-BE49-F238E27FC236}">
                    <a16:creationId xmlns:a16="http://schemas.microsoft.com/office/drawing/2014/main" id="{B6B1F799-C118-5DB5-4A2E-F76E65302B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27314" y="1589616"/>
                <a:ext cx="1545772" cy="12022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10" name="Rounded Rectangle 8">
                <a:extLst>
                  <a:ext uri="{FF2B5EF4-FFF2-40B4-BE49-F238E27FC236}">
                    <a16:creationId xmlns:a16="http://schemas.microsoft.com/office/drawing/2014/main" id="{17BB9116-E474-63CA-03D3-98811C0E421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10954" y="1732450"/>
                <a:ext cx="1178487" cy="91660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B9811B-B274-7339-8ECE-1D3198B21C72}"/>
                </a:ext>
              </a:extLst>
            </p:cNvPr>
            <p:cNvSpPr/>
            <p:nvPr/>
          </p:nvSpPr>
          <p:spPr>
            <a:xfrm>
              <a:off x="710465" y="1372326"/>
              <a:ext cx="76199" cy="496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F4C28A-470F-7646-9375-FC0D3262EF05}"/>
                </a:ext>
              </a:extLst>
            </p:cNvPr>
            <p:cNvSpPr/>
            <p:nvPr/>
          </p:nvSpPr>
          <p:spPr>
            <a:xfrm>
              <a:off x="77491" y="1989186"/>
              <a:ext cx="3390614" cy="4964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 sz="1600" dirty="0"/>
            </a:p>
            <a:p>
              <a:r>
                <a:rPr lang="en-US" sz="1600" dirty="0"/>
                <a:t>List of repairs needed over 30 years</a:t>
              </a:r>
            </a:p>
            <a:p>
              <a:endParaRPr lang="en-CA" sz="16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67A974-A5B8-6E00-A22F-19FECD179C67}"/>
                </a:ext>
              </a:extLst>
            </p:cNvPr>
            <p:cNvGrpSpPr>
              <a:grpSpLocks/>
            </p:cNvGrpSpPr>
            <p:nvPr/>
          </p:nvGrpSpPr>
          <p:grpSpPr bwMode="auto">
            <a:xfrm rot="2774097">
              <a:off x="3165158" y="2052580"/>
              <a:ext cx="536694" cy="549998"/>
              <a:chOff x="827314" y="1589616"/>
              <a:chExt cx="1545772" cy="1202268"/>
            </a:xfrm>
          </p:grpSpPr>
          <p:sp>
            <p:nvSpPr>
              <p:cNvPr id="14" name="Rounded Rectangle 38">
                <a:extLst>
                  <a:ext uri="{FF2B5EF4-FFF2-40B4-BE49-F238E27FC236}">
                    <a16:creationId xmlns:a16="http://schemas.microsoft.com/office/drawing/2014/main" id="{F756A59E-5062-0979-A448-A145429BD38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27314" y="1589616"/>
                <a:ext cx="1545772" cy="12022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15" name="Rounded Rectangle 8">
                <a:extLst>
                  <a:ext uri="{FF2B5EF4-FFF2-40B4-BE49-F238E27FC236}">
                    <a16:creationId xmlns:a16="http://schemas.microsoft.com/office/drawing/2014/main" id="{7DB810C8-D1DD-1080-F1F0-00CE5EF4500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10954" y="1732450"/>
                <a:ext cx="1178487" cy="91660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8928A8-E987-9414-C473-3840DA37C310}"/>
                </a:ext>
              </a:extLst>
            </p:cNvPr>
            <p:cNvSpPr/>
            <p:nvPr/>
          </p:nvSpPr>
          <p:spPr>
            <a:xfrm>
              <a:off x="77491" y="1989187"/>
              <a:ext cx="76199" cy="496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528A1E-6A3D-DBF5-89DE-4EA1C1BC3D61}"/>
                </a:ext>
              </a:extLst>
            </p:cNvPr>
            <p:cNvSpPr/>
            <p:nvPr/>
          </p:nvSpPr>
          <p:spPr>
            <a:xfrm>
              <a:off x="66504" y="2958564"/>
              <a:ext cx="3390614" cy="4964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Cost of repairs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56C53FA-C5CA-DA00-A4C7-9F75903B0C64}"/>
                </a:ext>
              </a:extLst>
            </p:cNvPr>
            <p:cNvGrpSpPr>
              <a:grpSpLocks/>
            </p:cNvGrpSpPr>
            <p:nvPr/>
          </p:nvGrpSpPr>
          <p:grpSpPr bwMode="auto">
            <a:xfrm rot="2774097">
              <a:off x="3140599" y="2863620"/>
              <a:ext cx="536694" cy="549998"/>
              <a:chOff x="827314" y="1589616"/>
              <a:chExt cx="1545772" cy="1202268"/>
            </a:xfrm>
          </p:grpSpPr>
          <p:sp>
            <p:nvSpPr>
              <p:cNvPr id="19" name="Rounded Rectangle 38">
                <a:extLst>
                  <a:ext uri="{FF2B5EF4-FFF2-40B4-BE49-F238E27FC236}">
                    <a16:creationId xmlns:a16="http://schemas.microsoft.com/office/drawing/2014/main" id="{F901FF2A-EA98-8CAB-458E-FC379BD47B2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27314" y="1589616"/>
                <a:ext cx="1545772" cy="12022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20" name="Rounded Rectangle 8">
                <a:extLst>
                  <a:ext uri="{FF2B5EF4-FFF2-40B4-BE49-F238E27FC236}">
                    <a16:creationId xmlns:a16="http://schemas.microsoft.com/office/drawing/2014/main" id="{D1D07DB6-C03F-ED1E-35C2-031F8AC821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10954" y="1732450"/>
                <a:ext cx="1178487" cy="91660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851120-EA62-0F61-31DF-A28DD6B6AF13}"/>
                </a:ext>
              </a:extLst>
            </p:cNvPr>
            <p:cNvSpPr/>
            <p:nvPr/>
          </p:nvSpPr>
          <p:spPr>
            <a:xfrm>
              <a:off x="58772" y="2958563"/>
              <a:ext cx="94588" cy="4856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3FA859-C6FA-DBB5-03D6-BF7601BAA03A}"/>
                </a:ext>
              </a:extLst>
            </p:cNvPr>
            <p:cNvSpPr/>
            <p:nvPr/>
          </p:nvSpPr>
          <p:spPr>
            <a:xfrm>
              <a:off x="609619" y="3585048"/>
              <a:ext cx="3390614" cy="4964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Year in which repairs will occur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B4D82BB-C01E-62EE-0893-2977ECB0CAEE}"/>
                </a:ext>
              </a:extLst>
            </p:cNvPr>
            <p:cNvGrpSpPr>
              <a:grpSpLocks/>
            </p:cNvGrpSpPr>
            <p:nvPr/>
          </p:nvGrpSpPr>
          <p:grpSpPr bwMode="auto">
            <a:xfrm rot="2774097">
              <a:off x="3697053" y="3493809"/>
              <a:ext cx="536694" cy="549998"/>
              <a:chOff x="827314" y="1589616"/>
              <a:chExt cx="1545772" cy="1202268"/>
            </a:xfrm>
          </p:grpSpPr>
          <p:sp>
            <p:nvSpPr>
              <p:cNvPr id="24" name="Rounded Rectangle 38">
                <a:extLst>
                  <a:ext uri="{FF2B5EF4-FFF2-40B4-BE49-F238E27FC236}">
                    <a16:creationId xmlns:a16="http://schemas.microsoft.com/office/drawing/2014/main" id="{501DEE02-02EC-A19A-E5E9-97172F54075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27314" y="1589616"/>
                <a:ext cx="1545772" cy="12022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25" name="Rounded Rectangle 8">
                <a:extLst>
                  <a:ext uri="{FF2B5EF4-FFF2-40B4-BE49-F238E27FC236}">
                    <a16:creationId xmlns:a16="http://schemas.microsoft.com/office/drawing/2014/main" id="{E537803A-7AE6-86E3-B8A4-CCB836C08A5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10954" y="1732450"/>
                <a:ext cx="1178487" cy="91660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3B9C2B-9CAD-D723-2619-10630A36FB10}"/>
                </a:ext>
              </a:extLst>
            </p:cNvPr>
            <p:cNvSpPr/>
            <p:nvPr/>
          </p:nvSpPr>
          <p:spPr>
            <a:xfrm>
              <a:off x="612239" y="3594001"/>
              <a:ext cx="76199" cy="4964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BF48A3-79D4-E4A4-B714-3291C495F06A}"/>
                </a:ext>
              </a:extLst>
            </p:cNvPr>
            <p:cNvSpPr txBox="1"/>
            <p:nvPr/>
          </p:nvSpPr>
          <p:spPr>
            <a:xfrm>
              <a:off x="3900859" y="1505998"/>
              <a:ext cx="328438" cy="369322"/>
            </a:xfrm>
            <a:prstGeom prst="rect">
              <a:avLst/>
            </a:prstGeom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57343EF-DB2E-6F24-A687-87C5E7036D94}"/>
                </a:ext>
              </a:extLst>
            </p:cNvPr>
            <p:cNvSpPr txBox="1"/>
            <p:nvPr/>
          </p:nvSpPr>
          <p:spPr>
            <a:xfrm>
              <a:off x="3279418" y="2100060"/>
              <a:ext cx="328438" cy="369322"/>
            </a:xfrm>
            <a:prstGeom prst="rect">
              <a:avLst/>
            </a:prstGeom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B1DB91-77EF-13AA-30F1-817EB64D0E36}"/>
                </a:ext>
              </a:extLst>
            </p:cNvPr>
            <p:cNvSpPr txBox="1"/>
            <p:nvPr/>
          </p:nvSpPr>
          <p:spPr>
            <a:xfrm>
              <a:off x="3244726" y="2941864"/>
              <a:ext cx="328438" cy="369322"/>
            </a:xfrm>
            <a:prstGeom prst="rect">
              <a:avLst/>
            </a:prstGeom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B37F664-D642-09F1-1081-95EAB7CDE0D0}"/>
                </a:ext>
              </a:extLst>
            </p:cNvPr>
            <p:cNvSpPr txBox="1"/>
            <p:nvPr/>
          </p:nvSpPr>
          <p:spPr>
            <a:xfrm>
              <a:off x="3809200" y="3546164"/>
              <a:ext cx="328438" cy="369322"/>
            </a:xfrm>
            <a:prstGeom prst="rect">
              <a:avLst/>
            </a:prstGeom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43C1059-491A-C6ED-8C06-25C331DE1080}"/>
              </a:ext>
            </a:extLst>
          </p:cNvPr>
          <p:cNvGrpSpPr/>
          <p:nvPr/>
        </p:nvGrpSpPr>
        <p:grpSpPr>
          <a:xfrm>
            <a:off x="4860828" y="960946"/>
            <a:ext cx="4254337" cy="3544589"/>
            <a:chOff x="4889664" y="1368249"/>
            <a:chExt cx="4254337" cy="35445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0C34B-388E-E555-87F4-F745E5E0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3800" y="4595819"/>
              <a:ext cx="1005927" cy="31701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3C3C09-FCCE-1830-0677-FBB909BB735F}"/>
                </a:ext>
              </a:extLst>
            </p:cNvPr>
            <p:cNvSpPr/>
            <p:nvPr/>
          </p:nvSpPr>
          <p:spPr>
            <a:xfrm>
              <a:off x="5222805" y="1373568"/>
              <a:ext cx="3390614" cy="4964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Repeat interval for the repairs </a:t>
              </a:r>
              <a:endParaRPr lang="en-CA" sz="16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E30208F-462E-9854-F587-4A4AA40BCA7D}"/>
                </a:ext>
              </a:extLst>
            </p:cNvPr>
            <p:cNvGrpSpPr>
              <a:grpSpLocks/>
            </p:cNvGrpSpPr>
            <p:nvPr/>
          </p:nvGrpSpPr>
          <p:grpSpPr bwMode="auto">
            <a:xfrm rot="2774097">
              <a:off x="4896316" y="1435720"/>
              <a:ext cx="536694" cy="549998"/>
              <a:chOff x="827314" y="1589616"/>
              <a:chExt cx="1545772" cy="1202268"/>
            </a:xfrm>
          </p:grpSpPr>
          <p:sp>
            <p:nvSpPr>
              <p:cNvPr id="29" name="Rounded Rectangle 38">
                <a:extLst>
                  <a:ext uri="{FF2B5EF4-FFF2-40B4-BE49-F238E27FC236}">
                    <a16:creationId xmlns:a16="http://schemas.microsoft.com/office/drawing/2014/main" id="{C4122410-7C8F-7FBC-36E2-E70F02B28E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27314" y="1589616"/>
                <a:ext cx="1545772" cy="12022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30" name="Rounded Rectangle 8">
                <a:extLst>
                  <a:ext uri="{FF2B5EF4-FFF2-40B4-BE49-F238E27FC236}">
                    <a16:creationId xmlns:a16="http://schemas.microsoft.com/office/drawing/2014/main" id="{93A88A08-0EA9-4A6B-A9CA-7CAC8C7FBA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10954" y="1732450"/>
                <a:ext cx="1178487" cy="91660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B9096B0-7DE9-B28C-492B-B3E3C61B0228}"/>
                </a:ext>
              </a:extLst>
            </p:cNvPr>
            <p:cNvSpPr/>
            <p:nvPr/>
          </p:nvSpPr>
          <p:spPr>
            <a:xfrm>
              <a:off x="8557752" y="1368249"/>
              <a:ext cx="55668" cy="4993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FE9EF5C-3512-B08B-33A4-8D7D4D2D920D}"/>
                </a:ext>
              </a:extLst>
            </p:cNvPr>
            <p:cNvSpPr/>
            <p:nvPr/>
          </p:nvSpPr>
          <p:spPr>
            <a:xfrm>
              <a:off x="5753386" y="1987752"/>
              <a:ext cx="3390614" cy="4964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Funding</a:t>
              </a:r>
              <a:r>
                <a:rPr lang="en-US" sz="1400" dirty="0">
                  <a:solidFill>
                    <a:schemeClr val="tx2"/>
                  </a:solidFill>
                  <a:ea typeface="MS PGothic"/>
                  <a:cs typeface="Calibri"/>
                </a:rPr>
                <a:t> </a:t>
              </a:r>
              <a:r>
                <a:rPr lang="en-US" sz="1600" dirty="0"/>
                <a:t>sources for repairs </a:t>
              </a:r>
            </a:p>
            <a:p>
              <a:pPr algn="ctr"/>
              <a:r>
                <a:rPr lang="en-US" sz="1600" dirty="0"/>
                <a:t>(if known)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321F2C-7748-02DD-D54E-BF4BE5607344}"/>
                </a:ext>
              </a:extLst>
            </p:cNvPr>
            <p:cNvGrpSpPr>
              <a:grpSpLocks/>
            </p:cNvGrpSpPr>
            <p:nvPr/>
          </p:nvGrpSpPr>
          <p:grpSpPr bwMode="auto">
            <a:xfrm rot="2774097">
              <a:off x="5426897" y="2049904"/>
              <a:ext cx="536694" cy="549998"/>
              <a:chOff x="827314" y="1589616"/>
              <a:chExt cx="1545772" cy="1202268"/>
            </a:xfrm>
          </p:grpSpPr>
          <p:sp>
            <p:nvSpPr>
              <p:cNvPr id="34" name="Rounded Rectangle 38">
                <a:extLst>
                  <a:ext uri="{FF2B5EF4-FFF2-40B4-BE49-F238E27FC236}">
                    <a16:creationId xmlns:a16="http://schemas.microsoft.com/office/drawing/2014/main" id="{99F068AA-8D74-36DB-3335-C160D0CFEB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27314" y="1589616"/>
                <a:ext cx="1545772" cy="12022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35" name="Rounded Rectangle 8">
                <a:extLst>
                  <a:ext uri="{FF2B5EF4-FFF2-40B4-BE49-F238E27FC236}">
                    <a16:creationId xmlns:a16="http://schemas.microsoft.com/office/drawing/2014/main" id="{FEC58F9D-ABC3-175A-E4A4-8010ACF51AF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10954" y="1732450"/>
                <a:ext cx="1178487" cy="91660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E353DC9-5883-9C39-5C7B-BE2B5FA87DFB}"/>
                </a:ext>
              </a:extLst>
            </p:cNvPr>
            <p:cNvSpPr/>
            <p:nvPr/>
          </p:nvSpPr>
          <p:spPr>
            <a:xfrm>
              <a:off x="9080309" y="1985335"/>
              <a:ext cx="63692" cy="4964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B2D3C4D-3C26-44A7-7CBC-F4719AACB5A5}"/>
                </a:ext>
              </a:extLst>
            </p:cNvPr>
            <p:cNvSpPr/>
            <p:nvPr/>
          </p:nvSpPr>
          <p:spPr>
            <a:xfrm>
              <a:off x="5721541" y="2982939"/>
              <a:ext cx="3390614" cy="4964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600" dirty="0"/>
            </a:p>
            <a:p>
              <a:pPr algn="ctr"/>
              <a:r>
                <a:rPr lang="en-US" sz="1600" dirty="0"/>
                <a:t>Opening balance and annual contribution; closing balance</a:t>
              </a:r>
            </a:p>
            <a:p>
              <a:pPr algn="r"/>
              <a:r>
                <a:rPr lang="en-US" sz="1600" dirty="0"/>
                <a:t>. </a:t>
              </a:r>
              <a:endParaRPr lang="en-CA" sz="1600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3E97C04-0E5C-C1BB-C6BE-CAB3F5207335}"/>
                </a:ext>
              </a:extLst>
            </p:cNvPr>
            <p:cNvGrpSpPr>
              <a:grpSpLocks/>
            </p:cNvGrpSpPr>
            <p:nvPr/>
          </p:nvGrpSpPr>
          <p:grpSpPr bwMode="auto">
            <a:xfrm rot="2774097">
              <a:off x="5395151" y="2905052"/>
              <a:ext cx="536694" cy="549998"/>
              <a:chOff x="827314" y="1589616"/>
              <a:chExt cx="1545772" cy="1202268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B770A8E9-ACD2-84E3-0B3A-7530FA4C23F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27314" y="1589616"/>
                <a:ext cx="1545772" cy="12022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40" name="Rounded Rectangle 8">
                <a:extLst>
                  <a:ext uri="{FF2B5EF4-FFF2-40B4-BE49-F238E27FC236}">
                    <a16:creationId xmlns:a16="http://schemas.microsoft.com/office/drawing/2014/main" id="{0E723AF0-F11F-6516-7E8D-90F1DE204A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10954" y="1732450"/>
                <a:ext cx="1178487" cy="91660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5F51B4A-25CA-E671-B825-940B9004F562}"/>
                </a:ext>
              </a:extLst>
            </p:cNvPr>
            <p:cNvSpPr/>
            <p:nvPr/>
          </p:nvSpPr>
          <p:spPr>
            <a:xfrm>
              <a:off x="9053382" y="2989322"/>
              <a:ext cx="63692" cy="4964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A53DB52-E9B8-2BFA-5F20-338C6969E33A}"/>
                </a:ext>
              </a:extLst>
            </p:cNvPr>
            <p:cNvSpPr/>
            <p:nvPr/>
          </p:nvSpPr>
          <p:spPr>
            <a:xfrm>
              <a:off x="5258163" y="3581463"/>
              <a:ext cx="3390614" cy="4964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Shortfall</a:t>
              </a:r>
              <a:r>
                <a:rPr lang="en-US" sz="1400" dirty="0">
                  <a:solidFill>
                    <a:schemeClr val="tx2"/>
                  </a:solidFill>
                  <a:ea typeface="MS PGothic"/>
                </a:rPr>
                <a:t> </a:t>
              </a:r>
              <a:r>
                <a:rPr lang="en-US" sz="1600" dirty="0"/>
                <a:t>or surplus </a:t>
              </a:r>
              <a:endParaRPr lang="en-CA" sz="1600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3870D66-79DF-48C2-4272-F80163566D36}"/>
                </a:ext>
              </a:extLst>
            </p:cNvPr>
            <p:cNvGrpSpPr>
              <a:grpSpLocks/>
            </p:cNvGrpSpPr>
            <p:nvPr/>
          </p:nvGrpSpPr>
          <p:grpSpPr bwMode="auto">
            <a:xfrm rot="2774097">
              <a:off x="4896641" y="3518810"/>
              <a:ext cx="536694" cy="549998"/>
              <a:chOff x="827314" y="1589616"/>
              <a:chExt cx="1545772" cy="1202268"/>
            </a:xfrm>
          </p:grpSpPr>
          <p:sp>
            <p:nvSpPr>
              <p:cNvPr id="44" name="Rounded Rectangle 38">
                <a:extLst>
                  <a:ext uri="{FF2B5EF4-FFF2-40B4-BE49-F238E27FC236}">
                    <a16:creationId xmlns:a16="http://schemas.microsoft.com/office/drawing/2014/main" id="{1ED4369A-454B-0A72-6435-89E053DA0E9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27314" y="1589616"/>
                <a:ext cx="1545772" cy="120226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63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  <p:sp>
            <p:nvSpPr>
              <p:cNvPr id="45" name="Rounded Rectangle 8">
                <a:extLst>
                  <a:ext uri="{FF2B5EF4-FFF2-40B4-BE49-F238E27FC236}">
                    <a16:creationId xmlns:a16="http://schemas.microsoft.com/office/drawing/2014/main" id="{8F9DEE39-4720-8146-11D2-0EFCD459ED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10954" y="1732450"/>
                <a:ext cx="1178487" cy="916601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endParaRPr lang="en-US" altLang="en-US" dirty="0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EC0BB6E-D487-1E4C-3740-6432956AAFA7}"/>
                </a:ext>
              </a:extLst>
            </p:cNvPr>
            <p:cNvSpPr/>
            <p:nvPr/>
          </p:nvSpPr>
          <p:spPr>
            <a:xfrm>
              <a:off x="8602012" y="3577513"/>
              <a:ext cx="63692" cy="4964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608BF38-428B-A0B2-2F4E-5421292C44AD}"/>
                </a:ext>
              </a:extLst>
            </p:cNvPr>
            <p:cNvSpPr txBox="1"/>
            <p:nvPr/>
          </p:nvSpPr>
          <p:spPr>
            <a:xfrm>
              <a:off x="5000443" y="1505998"/>
              <a:ext cx="328438" cy="369322"/>
            </a:xfrm>
            <a:prstGeom prst="rect">
              <a:avLst/>
            </a:prstGeom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E1CBE15-553A-9A1B-98E0-87E88389BEFA}"/>
                </a:ext>
              </a:extLst>
            </p:cNvPr>
            <p:cNvSpPr txBox="1"/>
            <p:nvPr/>
          </p:nvSpPr>
          <p:spPr>
            <a:xfrm>
              <a:off x="5548879" y="2145508"/>
              <a:ext cx="328438" cy="369322"/>
            </a:xfrm>
            <a:prstGeom prst="rect">
              <a:avLst/>
            </a:prstGeom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DB813E-67E0-6AB6-6CC7-4653BBC9C8D3}"/>
                </a:ext>
              </a:extLst>
            </p:cNvPr>
            <p:cNvSpPr txBox="1"/>
            <p:nvPr/>
          </p:nvSpPr>
          <p:spPr>
            <a:xfrm>
              <a:off x="5522392" y="2989322"/>
              <a:ext cx="328438" cy="369322"/>
            </a:xfrm>
            <a:prstGeom prst="rect">
              <a:avLst/>
            </a:prstGeom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CF10F3-D286-1948-0B0E-48B118471DD6}"/>
                </a:ext>
              </a:extLst>
            </p:cNvPr>
            <p:cNvSpPr txBox="1"/>
            <p:nvPr/>
          </p:nvSpPr>
          <p:spPr>
            <a:xfrm>
              <a:off x="5017584" y="3606957"/>
              <a:ext cx="328438" cy="369322"/>
            </a:xfrm>
            <a:prstGeom prst="rect">
              <a:avLst/>
            </a:prstGeom>
          </p:spPr>
          <p:txBody>
            <a:bodyPr wrap="square" lIns="91430" tIns="45715" rIns="91430" bIns="45715" rtlCol="0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pic>
        <p:nvPicPr>
          <p:cNvPr id="55" name="Graphic 54" descr="Building with solid fill">
            <a:extLst>
              <a:ext uri="{FF2B5EF4-FFF2-40B4-BE49-F238E27FC236}">
                <a16:creationId xmlns:a16="http://schemas.microsoft.com/office/drawing/2014/main" id="{A7427978-A425-DFFF-9CB3-B0A974C62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2785" y="1691559"/>
            <a:ext cx="1080376" cy="10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CHousing_PPT_Them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Page Pattern | BC Gov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lePage-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itle Page Plain | BC Gov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ectio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ection Title | BC Gov Logo">
  <a:themeElements>
    <a:clrScheme name="BC Housing Colours">
      <a:dk1>
        <a:srgbClr val="006265"/>
      </a:dk1>
      <a:lt1>
        <a:sysClr val="window" lastClr="FFFFFF"/>
      </a:lt1>
      <a:dk2>
        <a:srgbClr val="006265"/>
      </a:dk2>
      <a:lt2>
        <a:srgbClr val="FFFFFF"/>
      </a:lt2>
      <a:accent1>
        <a:srgbClr val="006265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98DB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18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Inside Pages | BC Gov Logo">
  <a:themeElements>
    <a:clrScheme name="BC Housing Colour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6265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98DB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Inside Pages">
  <a:themeElements>
    <a:clrScheme name="Custom 1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98DB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6265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 2">
      <a:majorFont>
        <a:latin typeface="Source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ource Sans Pr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1_Inside Pages">
  <a:themeElements>
    <a:clrScheme name="Custom 1">
      <a:dk1>
        <a:srgbClr val="006265"/>
      </a:dk1>
      <a:lt1>
        <a:sysClr val="window" lastClr="FFFFFF"/>
      </a:lt1>
      <a:dk2>
        <a:srgbClr val="000000"/>
      </a:dk2>
      <a:lt2>
        <a:srgbClr val="FFFFFF"/>
      </a:lt2>
      <a:accent1>
        <a:srgbClr val="0098DB"/>
      </a:accent1>
      <a:accent2>
        <a:srgbClr val="008770"/>
      </a:accent2>
      <a:accent3>
        <a:srgbClr val="00B092"/>
      </a:accent3>
      <a:accent4>
        <a:srgbClr val="0073CF"/>
      </a:accent4>
      <a:accent5>
        <a:srgbClr val="006265"/>
      </a:accent5>
      <a:accent6>
        <a:srgbClr val="5BC6E8"/>
      </a:accent6>
      <a:hlink>
        <a:srgbClr val="0073CF"/>
      </a:hlink>
      <a:folHlink>
        <a:srgbClr val="0098DB"/>
      </a:folHlink>
    </a:clrScheme>
    <a:fontScheme name="Office 2">
      <a:majorFont>
        <a:latin typeface="Source Sans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Source Sans Pr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91430" tIns="45715" rIns="91430" bIns="45715"/>
      <a:lstStyle>
        <a:defPPr>
          <a:defRPr dirty="0" smtClean="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b133e21d-30f6-4ddd-b6bc-84003b8fc06f" ContentTypeId="0x010100FD670D07A0AAF0498F7B1B382B052B10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FA_x0020_Review_x0020_Date xmlns="0d45c489-3197-4139-95da-0545925ec264">2016-11-01T07:00:00+00:00</PFA_x0020_Review_x0020_Date>
    <PFA_x0020_Doc_x0020_Number xmlns="0d45c489-3197-4139-95da-0545925ec264">CC-009</PFA_x0020_Doc_x0020_Number>
    <fba49a47564a41229a17b9851c74d1b6 xmlns="133aa0a3-660e-40e2-aa0a-31c4ab2e9d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2ffaf186-3064-492c-a122-22adc8f904ba</TermId>
        </TermInfo>
      </Terms>
    </fba49a47564a41229a17b9851c74d1b6>
    <f427b3346aeb40698f128069b39d09fc xmlns="fb7bb010-2db4-493a-8fda-461f7555ad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014bca48-5c06-45a9-a471-92ad9cc09557</TermId>
        </TermInfo>
      </Terms>
    </f427b3346aeb40698f128069b39d09fc>
    <SLICE_x0020_Category_x0020_ID xmlns="fb7bb010-2db4-493a-8fda-461f7555ad08">00285-20_C_OPR</SLICE_x0020_Category_x0020_ID>
    <PRCH_x0020_Doc xmlns="0d45c489-3197-4139-95da-0545925ec264">false</PRCH_x0020_Doc>
    <SLICE_x0020_DocID xmlns="fb7bb010-2db4-493a-8fda-461f7555ad08" xsi:nil="true"/>
    <PFA_x0020_Public_x0020_Document xmlns="0d45c489-3197-4139-95da-0545925ec264">false</PFA_x0020_Public_x0020_Document>
    <jad599b7e47f4dadb05516bc9738687f xmlns="fb7bb010-2db4-493a-8fda-461f7555ad08">
      <Terms xmlns="http://schemas.microsoft.com/office/infopath/2007/PartnerControls"/>
    </jad599b7e47f4dadb05516bc9738687f>
    <_Status xmlns="http://schemas.microsoft.com/sharepoint/v3/fields">Approved</_Status>
    <h5f77ed0bac04f41821b541e14c5be96 xmlns="0d45c489-3197-4139-95da-0545925ec2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38e84a3f-9e66-404f-8056-6dbaa4792dcd</TermId>
        </TermInfo>
      </Terms>
    </h5f77ed0bac04f41821b541e14c5be96>
    <SLICE_x0020_Revision xmlns="fb7bb010-2db4-493a-8fda-461f7555ad08">2</SLICE_x0020_Revision>
    <f2fc3c520ebf4d8287e098624e92c59c xmlns="fb7bb010-2db4-493a-8fda-461f7555ad0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and Forms Administration</TermName>
          <TermId xmlns="http://schemas.microsoft.com/office/infopath/2007/PartnerControls">9c22a779-a2b4-46d9-bbc7-154879fa9691</TermId>
        </TermInfo>
      </Terms>
    </f2fc3c520ebf4d8287e098624e92c59c>
    <SLICE_x0020_Content_x0020_ID xmlns="fb7bb010-2db4-493a-8fda-461f7555ad08">ECM4_3681538</SLICE_x0020_Content_x0020_ID>
    <m6a46de533bc426db171fff45e9ae69c xmlns="0d45c489-3197-4139-95da-0545925ec264">
      <Terms xmlns="http://schemas.microsoft.com/office/infopath/2007/PartnerControls"/>
    </m6a46de533bc426db171fff45e9ae69c>
    <Last_x0020_Reviewed_x0020_Date xmlns="2ef2c2ec-e8b7-4c38-8b24-82c53843157c">2016-11-01T07:00:00+00:00</Last_x0020_Reviewed_x0020_Date>
    <PFA_Owner_x0020_Title xmlns="0d45c489-3197-4139-95da-0545925ec264">Senior Manager, Digital Communications</PFA_Owner_x0020_Title>
    <TaxCatchAll xmlns="fb7bb010-2db4-493a-8fda-461f7555ad08">
      <Value>285</Value>
      <Value>235</Value>
      <Value>127</Value>
      <Value>126</Value>
    </TaxCatchAll>
    <_dlc_DocId xmlns="133aa0a3-660e-40e2-aa0a-31c4ab2e9dd3">YDFEVPFYEAK3-1060192215-10072</_dlc_DocId>
    <_dlc_DocIdUrl xmlns="133aa0a3-660e-40e2-aa0a-31c4ab2e9dd3">
      <Url>https://bchmc.sharepoint.com/PFA/_layouts/DocIdRedir.aspx?ID=YDFEVPFYEAK3-1060192215-10072</Url>
      <Description>YDFEVPFYEAK3-1060192215-10072</Description>
    </_dlc_DocIdUrl>
    <PFA_x0020_Description xmlns="0d45c489-3197-4139-95da-0545925ec264">This is a standard PowerPoint templates for BC Housing presentations with new logo.</PFA_x0020_Description>
    <SharedWithUsers xmlns="133aa0a3-660e-40e2-aa0a-31c4ab2e9dd3">
      <UserInfo>
        <DisplayName>Marie Weeks</DisplayName>
        <AccountId>767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CH Document" ma:contentTypeID="0x010100FD670D07A0AAF0498F7B1B382B052B1000002F9B6E7D2B0E488039230A53F7D310" ma:contentTypeVersion="65" ma:contentTypeDescription="" ma:contentTypeScope="" ma:versionID="1ba8010127be2539ff90dd9eef331aab">
  <xsd:schema xmlns:xsd="http://www.w3.org/2001/XMLSchema" xmlns:xs="http://www.w3.org/2001/XMLSchema" xmlns:p="http://schemas.microsoft.com/office/2006/metadata/properties" xmlns:ns2="0d45c489-3197-4139-95da-0545925ec264" xmlns:ns3="fb7bb010-2db4-493a-8fda-461f7555ad08" xmlns:ns4="133aa0a3-660e-40e2-aa0a-31c4ab2e9dd3" xmlns:ns5="2ef2c2ec-e8b7-4c38-8b24-82c53843157c" xmlns:ns6="http://schemas.microsoft.com/sharepoint/v3/fields" targetNamespace="http://schemas.microsoft.com/office/2006/metadata/properties" ma:root="true" ma:fieldsID="fcc20fe593dc241dcf0aeec86e343a15" ns2:_="" ns3:_="" ns4:_="" ns5:_="" ns6:_="">
    <xsd:import namespace="0d45c489-3197-4139-95da-0545925ec264"/>
    <xsd:import namespace="fb7bb010-2db4-493a-8fda-461f7555ad08"/>
    <xsd:import namespace="133aa0a3-660e-40e2-aa0a-31c4ab2e9dd3"/>
    <xsd:import namespace="2ef2c2ec-e8b7-4c38-8b24-82c53843157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PFA_x0020_Doc_x0020_Number" minOccurs="0"/>
                <xsd:element ref="ns2:PFA_Owner_x0020_Title" minOccurs="0"/>
                <xsd:element ref="ns2:PFA_x0020_Review_x0020_Date" minOccurs="0"/>
                <xsd:element ref="ns5:Last_x0020_Reviewed_x0020_Date" minOccurs="0"/>
                <xsd:element ref="ns2:PFA_x0020_Description" minOccurs="0"/>
                <xsd:element ref="ns6:_Status" minOccurs="0"/>
                <xsd:element ref="ns2:PRCH_x0020_Doc" minOccurs="0"/>
                <xsd:element ref="ns2:PFA_x0020_Public_x0020_Document" minOccurs="0"/>
                <xsd:element ref="ns3:SLICE_x0020_Content_x0020_ID" minOccurs="0"/>
                <xsd:element ref="ns3:SLICE_x0020_Category_x0020_ID" minOccurs="0"/>
                <xsd:element ref="ns3:SLICE_x0020_DocID" minOccurs="0"/>
                <xsd:element ref="ns3:SLICE_x0020_Revision" minOccurs="0"/>
                <xsd:element ref="ns2:m6a46de533bc426db171fff45e9ae69c" minOccurs="0"/>
                <xsd:element ref="ns4:fba49a47564a41229a17b9851c74d1b6" minOccurs="0"/>
                <xsd:element ref="ns5:MediaServiceAutoTags" minOccurs="0"/>
                <xsd:element ref="ns5:MediaServiceOCR" minOccurs="0"/>
                <xsd:element ref="ns5:MediaServiceDateTaken" minOccurs="0"/>
                <xsd:element ref="ns5:MediaServiceEventHashCode" minOccurs="0"/>
                <xsd:element ref="ns5:MediaServiceGenerationTime" minOccurs="0"/>
                <xsd:element ref="ns3:f427b3346aeb40698f128069b39d09fc" minOccurs="0"/>
                <xsd:element ref="ns2:h5f77ed0bac04f41821b541e14c5be96" minOccurs="0"/>
                <xsd:element ref="ns3:jad599b7e47f4dadb05516bc9738687f" minOccurs="0"/>
                <xsd:element ref="ns3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3:TaxCatchAll" minOccurs="0"/>
                <xsd:element ref="ns3:f2fc3c520ebf4d8287e098624e92c59c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5c489-3197-4139-95da-0545925ec264" elementFormDefault="qualified">
    <xsd:import namespace="http://schemas.microsoft.com/office/2006/documentManagement/types"/>
    <xsd:import namespace="http://schemas.microsoft.com/office/infopath/2007/PartnerControls"/>
    <xsd:element name="PFA_x0020_Doc_x0020_Number" ma:index="2" nillable="true" ma:displayName="Doc Number" ma:internalName="PFA_x0020_Doc_x0020_Number">
      <xsd:simpleType>
        <xsd:restriction base="dms:Text">
          <xsd:maxLength value="255"/>
        </xsd:restriction>
      </xsd:simpleType>
    </xsd:element>
    <xsd:element name="PFA_Owner_x0020_Title" ma:index="7" nillable="true" ma:displayName="Owner Title" ma:internalName="PFA_Owner_x0020_Title" ma:readOnly="false">
      <xsd:simpleType>
        <xsd:restriction base="dms:Text">
          <xsd:maxLength value="255"/>
        </xsd:restriction>
      </xsd:simpleType>
    </xsd:element>
    <xsd:element name="PFA_x0020_Review_x0020_Date" ma:index="8" nillable="true" ma:displayName="Approved Date" ma:format="DateOnly" ma:internalName="PFA_x0020_Review_x0020_Date">
      <xsd:simpleType>
        <xsd:restriction base="dms:DateTime"/>
      </xsd:simpleType>
    </xsd:element>
    <xsd:element name="PFA_x0020_Description" ma:index="10" nillable="true" ma:displayName="Description" ma:internalName="PFA_x0020_Description">
      <xsd:simpleType>
        <xsd:restriction base="dms:Note"/>
      </xsd:simpleType>
    </xsd:element>
    <xsd:element name="PRCH_x0020_Doc" ma:index="12" nillable="true" ma:displayName="PRHC Doc" ma:default="0" ma:internalName="PRCH_x0020_Doc">
      <xsd:simpleType>
        <xsd:restriction base="dms:Boolean"/>
      </xsd:simpleType>
    </xsd:element>
    <xsd:element name="PFA_x0020_Public_x0020_Document" ma:index="13" nillable="true" ma:displayName="External Website" ma:default="0" ma:internalName="PFA_x0020_Public_x0020_Document">
      <xsd:simpleType>
        <xsd:restriction base="dms:Boolean"/>
      </xsd:simpleType>
    </xsd:element>
    <xsd:element name="m6a46de533bc426db171fff45e9ae69c" ma:index="20" nillable="true" ma:taxonomy="true" ma:internalName="m6a46de533bc426db171fff45e9ae69c" ma:taxonomyFieldName="PFA_x0020_Rollup_x0020_Location" ma:displayName="Rollup Location" ma:default="" ma:fieldId="{66a46de5-33bc-426d-b171-fff45e9ae69c}" ma:taxonomyMulti="true" ma:sspId="b133e21d-30f6-4ddd-b6bc-84003b8fc06f" ma:termSetId="197e320c-722b-4928-8db6-977cb6da84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5f77ed0bac04f41821b541e14c5be96" ma:index="32" nillable="true" ma:taxonomy="true" ma:internalName="h5f77ed0bac04f41821b541e14c5be96" ma:taxonomyFieldName="PFA_x0020_Approval_x0020_Authority" ma:displayName="Branch" ma:default="" ma:fieldId="{15f77ed0-bac0-4f41-821b-541e14c5be96}" ma:sspId="b133e21d-30f6-4ddd-b6bc-84003b8fc06f" ma:termSetId="2f4b85d6-3dd6-4110-a7bc-37f8141142b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bb010-2db4-493a-8fda-461f7555ad08" elementFormDefault="qualified">
    <xsd:import namespace="http://schemas.microsoft.com/office/2006/documentManagement/types"/>
    <xsd:import namespace="http://schemas.microsoft.com/office/infopath/2007/PartnerControls"/>
    <xsd:element name="SLICE_x0020_Content_x0020_ID" ma:index="16" nillable="true" ma:displayName="SLICE Content ID" ma:internalName="SLICE_x0020_Content_x0020_ID">
      <xsd:simpleType>
        <xsd:restriction base="dms:Text">
          <xsd:maxLength value="255"/>
        </xsd:restriction>
      </xsd:simpleType>
    </xsd:element>
    <xsd:element name="SLICE_x0020_Category_x0020_ID" ma:index="17" nillable="true" ma:displayName="SLICE Category ID" ma:internalName="SLICE_x0020_Category_x0020_ID">
      <xsd:simpleType>
        <xsd:restriction base="dms:Text">
          <xsd:maxLength value="255"/>
        </xsd:restriction>
      </xsd:simpleType>
    </xsd:element>
    <xsd:element name="SLICE_x0020_DocID" ma:index="18" nillable="true" ma:displayName="SLICE DocID" ma:internalName="SLICE_x0020_DocID">
      <xsd:simpleType>
        <xsd:restriction base="dms:Text">
          <xsd:maxLength value="255"/>
        </xsd:restriction>
      </xsd:simpleType>
    </xsd:element>
    <xsd:element name="SLICE_x0020_Revision" ma:index="19" nillable="true" ma:displayName="SLICE Revision" ma:internalName="SLICE_x0020_Revision">
      <xsd:simpleType>
        <xsd:restriction base="dms:Text">
          <xsd:maxLength value="255"/>
        </xsd:restriction>
      </xsd:simpleType>
    </xsd:element>
    <xsd:element name="f427b3346aeb40698f128069b39d09fc" ma:index="30" nillable="true" ma:taxonomy="true" ma:internalName="f427b3346aeb40698f128069b39d09fc" ma:taxonomyFieldName="BCH_x0020_Doc_x0020_Type" ma:displayName="Doc Type" ma:default="" ma:fieldId="{f427b334-6aeb-4069-8f12-8069b39d09fc}" ma:sspId="b133e21d-30f6-4ddd-b6bc-84003b8fc06f" ma:termSetId="78c1f854-e48b-4319-bd59-a77d0a3dce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d599b7e47f4dadb05516bc9738687f" ma:index="33" nillable="true" ma:taxonomy="true" ma:internalName="jad599b7e47f4dadb05516bc9738687f" ma:taxonomyFieldName="RM_x0020_Tag" ma:displayName="RM Tag" ma:readOnly="false" ma:default="" ma:fieldId="{3ad599b7-e47f-4dad-b055-16bc9738687f}" ma:sspId="b133e21d-30f6-4ddd-b6bc-84003b8fc06f" ma:termSetId="df122f37-e118-478c-92d5-ce21c947ec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5" nillable="true" ma:displayName="Taxonomy Catch All Column1" ma:hidden="true" ma:list="{7957c550-accc-4c6c-881b-d7a980808a9a}" ma:internalName="TaxCatchAllLabel" ma:readOnly="true" ma:showField="CatchAllDataLabel" ma:web="133aa0a3-660e-40e2-aa0a-31c4ab2e9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9" nillable="true" ma:displayName="Taxonomy Catch All Column" ma:hidden="true" ma:list="{7957c550-accc-4c6c-881b-d7a980808a9a}" ma:internalName="TaxCatchAll" ma:showField="CatchAllData" ma:web="133aa0a3-660e-40e2-aa0a-31c4ab2e9d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c3c520ebf4d8287e098624e92c59c" ma:index="41" nillable="true" ma:taxonomy="true" ma:internalName="f2fc3c520ebf4d8287e098624e92c59c" ma:taxonomyFieldName="BCH_x0020_Topic" ma:displayName="Topic" ma:default="" ma:fieldId="{f2fc3c52-0ebf-4d82-87e0-98624e92c59c}" ma:taxonomyMulti="true" ma:sspId="b133e21d-30f6-4ddd-b6bc-84003b8fc06f" ma:termSetId="d2060d86-d2c5-4152-bbb0-b7d5a094873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aa0a3-660e-40e2-aa0a-31c4ab2e9dd3" elementFormDefault="qualified">
    <xsd:import namespace="http://schemas.microsoft.com/office/2006/documentManagement/types"/>
    <xsd:import namespace="http://schemas.microsoft.com/office/infopath/2007/PartnerControls"/>
    <xsd:element name="fba49a47564a41229a17b9851c74d1b6" ma:index="22" nillable="true" ma:taxonomy="true" ma:internalName="fba49a47564a41229a17b9851c74d1b6" ma:taxonomyFieldName="HN_x0020_Owning_x0020_Group" ma:displayName="Owning Group" ma:default="" ma:fieldId="{fba49a47-564a-4122-9a17-b9851c74d1b6}" ma:sspId="b133e21d-30f6-4ddd-b6bc-84003b8fc06f" ma:termSetId="53db0594-b610-4b82-9d55-77fe1ac16e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3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4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2c2ec-e8b7-4c38-8b24-82c53843157c" elementFormDefault="qualified">
    <xsd:import namespace="http://schemas.microsoft.com/office/2006/documentManagement/types"/>
    <xsd:import namespace="http://schemas.microsoft.com/office/infopath/2007/PartnerControls"/>
    <xsd:element name="Last_x0020_Reviewed_x0020_Date" ma:index="9" nillable="true" ma:displayName="Last Reviewed Date" ma:format="DateOnly" ma:internalName="Last_x0020_Reviewed_x0020_Date">
      <xsd:simpleType>
        <xsd:restriction base="dms:DateTime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1" nillable="true" ma:displayName="Status" ma:default="Approved" ma:format="Dropdown" ma:internalName="Status" ma:readOnly="false">
      <xsd:simpleType>
        <xsd:union memberTypes="dms:Text">
          <xsd:simpleType>
            <xsd:restriction base="dms:Choice">
              <xsd:enumeration value="Approved"/>
              <xsd:enumeration value="Retir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152D230-4E02-47CD-B0AE-B50C9A20BE5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519143F-FEA7-49AF-9509-3C2151E928F9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133aa0a3-660e-40e2-aa0a-31c4ab2e9dd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fb7bb010-2db4-493a-8fda-461f7555ad08"/>
    <ds:schemaRef ds:uri="http://schemas.microsoft.com/sharepoint/v3/fields"/>
    <ds:schemaRef ds:uri="2ef2c2ec-e8b7-4c38-8b24-82c53843157c"/>
    <ds:schemaRef ds:uri="0d45c489-3197-4139-95da-0545925ec264"/>
  </ds:schemaRefs>
</ds:datastoreItem>
</file>

<file path=customXml/itemProps3.xml><?xml version="1.0" encoding="utf-8"?>
<ds:datastoreItem xmlns:ds="http://schemas.openxmlformats.org/officeDocument/2006/customXml" ds:itemID="{1156425F-2B8A-4A8A-8F37-89CBACB3F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5c489-3197-4139-95da-0545925ec264"/>
    <ds:schemaRef ds:uri="fb7bb010-2db4-493a-8fda-461f7555ad08"/>
    <ds:schemaRef ds:uri="133aa0a3-660e-40e2-aa0a-31c4ab2e9dd3"/>
    <ds:schemaRef ds:uri="2ef2c2ec-e8b7-4c38-8b24-82c53843157c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A2A804E-4A19-4AA9-80ED-0044DB8DC75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4F8D340-9F8C-47CF-AA64-D1F349E9C2C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34003</TotalTime>
  <Words>625</Words>
  <Application>Microsoft Office PowerPoint</Application>
  <PresentationFormat>On-screen Show (16:9)</PresentationFormat>
  <Paragraphs>149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MS PGothic</vt:lpstr>
      <vt:lpstr>Arial</vt:lpstr>
      <vt:lpstr>Arial Narrow</vt:lpstr>
      <vt:lpstr>Calibri</vt:lpstr>
      <vt:lpstr>Century Gothic</vt:lpstr>
      <vt:lpstr>Maven pro</vt:lpstr>
      <vt:lpstr>souce sans pro</vt:lpstr>
      <vt:lpstr>Source Sans Pro</vt:lpstr>
      <vt:lpstr>Source Sans Pro Light</vt:lpstr>
      <vt:lpstr>BCHousing_PPT_Theme_V2</vt:lpstr>
      <vt:lpstr>Title Page Pattern | BC Gov Logo</vt:lpstr>
      <vt:lpstr>TitlePage-Plain</vt:lpstr>
      <vt:lpstr>Title Page Plain | BC Gov Logo</vt:lpstr>
      <vt:lpstr>Section Title</vt:lpstr>
      <vt:lpstr>Section Title | BC Gov Logo</vt:lpstr>
      <vt:lpstr>Inside Pages | BC Gov Logo</vt:lpstr>
      <vt:lpstr>Inside Pages</vt:lpstr>
      <vt:lpstr>1_Inside Pages</vt:lpstr>
      <vt:lpstr>Asset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Planning &amp; Prioritization</vt:lpstr>
      <vt:lpstr>PowerPoint Presentation</vt:lpstr>
      <vt:lpstr> </vt:lpstr>
      <vt:lpstr>PowerPoint Presentation</vt:lpstr>
      <vt:lpstr>PowerPoint Presentation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Capital Planning</dc:title>
  <dc:creator>Sunny Jeon</dc:creator>
  <cp:lastModifiedBy>Owen Philip</cp:lastModifiedBy>
  <cp:revision>160</cp:revision>
  <dcterms:created xsi:type="dcterms:W3CDTF">2020-04-06T19:55:16Z</dcterms:created>
  <dcterms:modified xsi:type="dcterms:W3CDTF">2025-05-28T23:22:03Z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dDocName">
    <vt:lpwstr>ECM4_7215940</vt:lpwstr>
  </property>
  <property fmtid="{D5CDD505-2E9C-101B-9397-08002B2CF9AE}" pid="3" name="DISProperties">
    <vt:lpwstr>DISdDocName,DIScgiUrl,DISdUser,DISdID,DISidcName,DISTaskPaneUrl</vt:lpwstr>
  </property>
  <property fmtid="{D5CDD505-2E9C-101B-9397-08002B2CF9AE}" pid="4" name="DIScgiUrl">
    <vt:lpwstr>http://wccm1.bchousing.org/cs/idcplg</vt:lpwstr>
  </property>
  <property fmtid="{D5CDD505-2E9C-101B-9397-08002B2CF9AE}" pid="5" name="DISdUser">
    <vt:lpwstr>ophilip</vt:lpwstr>
  </property>
  <property fmtid="{D5CDD505-2E9C-101B-9397-08002B2CF9AE}" pid="6" name="DISdID">
    <vt:lpwstr>7941437</vt:lpwstr>
  </property>
  <property fmtid="{D5CDD505-2E9C-101B-9397-08002B2CF9AE}" pid="7" name="DISidcName">
    <vt:lpwstr>wccwl1bchousingorg16200</vt:lpwstr>
  </property>
  <property fmtid="{D5CDD505-2E9C-101B-9397-08002B2CF9AE}" pid="8" name="DISTaskPaneUrl">
    <vt:lpwstr>http://wccm1.bchousing.org/cs/idcplg?IdcService=DESKTOP_DOC_INFO&amp;dDocName=ECM4_7215940&amp;dID=7941437&amp;ClientControlled=DocMan,taskpane&amp;coreContentOnly=1</vt:lpwstr>
  </property>
</Properties>
</file>